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1"/>
  </p:sldMasterIdLst>
  <p:sldIdLst>
    <p:sldId id="262" r:id="rId2"/>
    <p:sldId id="256" r:id="rId3"/>
    <p:sldId id="260" r:id="rId4"/>
    <p:sldId id="261" r:id="rId5"/>
    <p:sldId id="263" r:id="rId6"/>
    <p:sldId id="274" r:id="rId7"/>
    <p:sldId id="370" r:id="rId8"/>
    <p:sldId id="371" r:id="rId9"/>
    <p:sldId id="372" r:id="rId10"/>
    <p:sldId id="373" r:id="rId11"/>
    <p:sldId id="259" r:id="rId12"/>
    <p:sldId id="258" r:id="rId13"/>
    <p:sldId id="257" r:id="rId14"/>
    <p:sldId id="264" r:id="rId15"/>
    <p:sldId id="265" r:id="rId16"/>
    <p:sldId id="290" r:id="rId17"/>
    <p:sldId id="366" r:id="rId18"/>
    <p:sldId id="291" r:id="rId19"/>
    <p:sldId id="292" r:id="rId20"/>
    <p:sldId id="294" r:id="rId21"/>
    <p:sldId id="295" r:id="rId22"/>
    <p:sldId id="273" r:id="rId23"/>
    <p:sldId id="272" r:id="rId24"/>
    <p:sldId id="275" r:id="rId25"/>
    <p:sldId id="276" r:id="rId26"/>
    <p:sldId id="277" r:id="rId27"/>
    <p:sldId id="278" r:id="rId28"/>
    <p:sldId id="279" r:id="rId29"/>
    <p:sldId id="281" r:id="rId30"/>
    <p:sldId id="368" r:id="rId31"/>
    <p:sldId id="285" r:id="rId32"/>
    <p:sldId id="283" r:id="rId33"/>
    <p:sldId id="286" r:id="rId34"/>
    <p:sldId id="287" r:id="rId35"/>
    <p:sldId id="288" r:id="rId36"/>
    <p:sldId id="289" r:id="rId37"/>
    <p:sldId id="296" r:id="rId38"/>
    <p:sldId id="299" r:id="rId39"/>
    <p:sldId id="297" r:id="rId40"/>
    <p:sldId id="298" r:id="rId41"/>
    <p:sldId id="300" r:id="rId42"/>
    <p:sldId id="301" r:id="rId43"/>
    <p:sldId id="315" r:id="rId44"/>
    <p:sldId id="302" r:id="rId45"/>
    <p:sldId id="304" r:id="rId46"/>
    <p:sldId id="305" r:id="rId47"/>
    <p:sldId id="306" r:id="rId48"/>
    <p:sldId id="307" r:id="rId49"/>
    <p:sldId id="369" r:id="rId50"/>
    <p:sldId id="308" r:id="rId51"/>
    <p:sldId id="331" r:id="rId52"/>
    <p:sldId id="309" r:id="rId53"/>
    <p:sldId id="310" r:id="rId54"/>
    <p:sldId id="311" r:id="rId55"/>
    <p:sldId id="312" r:id="rId56"/>
    <p:sldId id="313" r:id="rId57"/>
    <p:sldId id="314" r:id="rId58"/>
    <p:sldId id="316" r:id="rId59"/>
    <p:sldId id="322" r:id="rId60"/>
    <p:sldId id="317" r:id="rId61"/>
    <p:sldId id="318" r:id="rId62"/>
    <p:sldId id="319" r:id="rId63"/>
    <p:sldId id="320" r:id="rId64"/>
    <p:sldId id="321" r:id="rId65"/>
    <p:sldId id="323" r:id="rId66"/>
    <p:sldId id="324" r:id="rId67"/>
    <p:sldId id="325" r:id="rId68"/>
    <p:sldId id="326" r:id="rId69"/>
    <p:sldId id="327" r:id="rId70"/>
    <p:sldId id="328" r:id="rId71"/>
    <p:sldId id="329" r:id="rId72"/>
    <p:sldId id="332" r:id="rId73"/>
    <p:sldId id="333" r:id="rId74"/>
    <p:sldId id="334" r:id="rId75"/>
    <p:sldId id="335" r:id="rId76"/>
    <p:sldId id="336" r:id="rId77"/>
    <p:sldId id="337" r:id="rId78"/>
    <p:sldId id="338" r:id="rId79"/>
    <p:sldId id="344" r:id="rId80"/>
    <p:sldId id="339" r:id="rId81"/>
    <p:sldId id="340" r:id="rId82"/>
    <p:sldId id="341" r:id="rId83"/>
    <p:sldId id="342" r:id="rId84"/>
    <p:sldId id="345" r:id="rId85"/>
    <p:sldId id="343" r:id="rId86"/>
    <p:sldId id="346" r:id="rId87"/>
    <p:sldId id="347" r:id="rId88"/>
    <p:sldId id="348" r:id="rId89"/>
    <p:sldId id="354" r:id="rId90"/>
    <p:sldId id="352" r:id="rId91"/>
    <p:sldId id="359" r:id="rId92"/>
    <p:sldId id="350" r:id="rId93"/>
    <p:sldId id="353" r:id="rId94"/>
    <p:sldId id="351" r:id="rId95"/>
    <p:sldId id="356" r:id="rId96"/>
    <p:sldId id="355" r:id="rId97"/>
    <p:sldId id="357" r:id="rId98"/>
    <p:sldId id="358" r:id="rId99"/>
    <p:sldId id="360" r:id="rId100"/>
    <p:sldId id="361" r:id="rId101"/>
    <p:sldId id="362" r:id="rId102"/>
    <p:sldId id="363" r:id="rId103"/>
    <p:sldId id="365" r:id="rId104"/>
    <p:sldId id="374"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556" autoAdjust="0"/>
  </p:normalViewPr>
  <p:slideViewPr>
    <p:cSldViewPr snapToGrid="0" snapToObjects="1">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s-ES_tradnl"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‹Nº›</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10/3/2013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s-ES_tradnl"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CE38E4D-051A-41E1-86A4-E56916468FD0}"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s-ES_tradnl"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CE38E4D-051A-41E1-86A4-E56916468FD0}"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‹Nº›</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s-ES_tradnl" dirty="0" err="1" smtClean="0"/>
              <a:t>Drag</a:t>
            </a:r>
            <a:r>
              <a:rPr lang="es-ES_tradnl" dirty="0" smtClean="0"/>
              <a:t> </a:t>
            </a:r>
            <a:r>
              <a:rPr lang="es-ES_tradnl" dirty="0" err="1" smtClean="0"/>
              <a:t>picture</a:t>
            </a:r>
            <a:r>
              <a:rPr lang="es-ES_tradnl" dirty="0" smtClean="0"/>
              <a:t> </a:t>
            </a:r>
            <a:r>
              <a:rPr lang="es-ES_tradnl" dirty="0" err="1" smtClean="0"/>
              <a:t>to</a:t>
            </a:r>
            <a:r>
              <a:rPr lang="es-ES_tradnl" dirty="0" smtClean="0"/>
              <a:t> </a:t>
            </a:r>
            <a:r>
              <a:rPr lang="es-ES_tradnl" dirty="0" err="1" smtClean="0"/>
              <a:t>placeholder</a:t>
            </a:r>
            <a:r>
              <a:rPr lang="es-ES_tradnl" dirty="0" smtClean="0"/>
              <a:t> </a:t>
            </a:r>
            <a:r>
              <a:rPr lang="es-ES_tradnl" dirty="0" err="1" smtClean="0"/>
              <a:t>or</a:t>
            </a:r>
            <a:r>
              <a:rPr lang="es-ES_tradnl" dirty="0" smtClean="0"/>
              <a:t> click </a:t>
            </a:r>
            <a:r>
              <a:rPr lang="es-ES_tradnl" dirty="0" err="1" smtClean="0"/>
              <a:t>icon</a:t>
            </a:r>
            <a:r>
              <a:rPr lang="es-ES_tradnl" dirty="0" smtClean="0"/>
              <a:t> </a:t>
            </a:r>
            <a:r>
              <a:rPr lang="es-ES_tradnl" dirty="0" err="1" smtClean="0"/>
              <a:t>to</a:t>
            </a:r>
            <a:r>
              <a:rPr lang="es-ES_tradnl" dirty="0" smtClean="0"/>
              <a:t> </a:t>
            </a:r>
            <a:r>
              <a:rPr lang="es-ES_tradnl" dirty="0" err="1" smtClean="0"/>
              <a:t>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s-ES_tradnl"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7CE38E4D-051A-41E1-86A4-E56916468FD0}"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‹Nº›</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s-ES_tradnl" dirty="0" err="1" smtClean="0"/>
              <a:t>Drag</a:t>
            </a:r>
            <a:r>
              <a:rPr lang="es-ES_tradnl" dirty="0" smtClean="0"/>
              <a:t> </a:t>
            </a:r>
            <a:r>
              <a:rPr lang="es-ES_tradnl" dirty="0" err="1" smtClean="0"/>
              <a:t>picture</a:t>
            </a:r>
            <a:r>
              <a:rPr lang="es-ES_tradnl" dirty="0" smtClean="0"/>
              <a:t> </a:t>
            </a:r>
            <a:r>
              <a:rPr lang="es-ES_tradnl" dirty="0" err="1" smtClean="0"/>
              <a:t>to</a:t>
            </a:r>
            <a:r>
              <a:rPr lang="es-ES_tradnl" dirty="0" smtClean="0"/>
              <a:t> </a:t>
            </a:r>
            <a:r>
              <a:rPr lang="es-ES_tradnl" dirty="0" err="1" smtClean="0"/>
              <a:t>placeholder</a:t>
            </a:r>
            <a:r>
              <a:rPr lang="es-ES_tradnl" dirty="0" smtClean="0"/>
              <a:t> </a:t>
            </a:r>
            <a:r>
              <a:rPr lang="es-ES_tradnl" dirty="0" err="1" smtClean="0"/>
              <a:t>or</a:t>
            </a:r>
            <a:r>
              <a:rPr lang="es-ES_tradnl" dirty="0" smtClean="0"/>
              <a:t> click </a:t>
            </a:r>
            <a:r>
              <a:rPr lang="es-ES_tradnl" dirty="0" err="1" smtClean="0"/>
              <a:t>icon</a:t>
            </a:r>
            <a:r>
              <a:rPr lang="es-ES_tradnl" dirty="0" smtClean="0"/>
              <a:t> </a:t>
            </a:r>
            <a:r>
              <a:rPr lang="es-ES_tradnl" dirty="0" err="1" smtClean="0"/>
              <a:t>to</a:t>
            </a:r>
            <a:r>
              <a:rPr lang="es-ES_tradnl" dirty="0" smtClean="0"/>
              <a:t> </a:t>
            </a:r>
            <a:r>
              <a:rPr lang="es-ES_tradnl" dirty="0" err="1" smtClean="0"/>
              <a:t>add</a:t>
            </a:r>
            <a:endParaRPr dirty="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s-ES_tradnl" dirty="0" err="1" smtClean="0"/>
              <a:t>Drag</a:t>
            </a:r>
            <a:r>
              <a:rPr lang="es-ES_tradnl" dirty="0" smtClean="0"/>
              <a:t> </a:t>
            </a:r>
            <a:r>
              <a:rPr lang="es-ES_tradnl" dirty="0" err="1" smtClean="0"/>
              <a:t>picture</a:t>
            </a:r>
            <a:r>
              <a:rPr lang="es-ES_tradnl" dirty="0" smtClean="0"/>
              <a:t> </a:t>
            </a:r>
            <a:r>
              <a:rPr lang="es-ES_tradnl" dirty="0" err="1" smtClean="0"/>
              <a:t>to</a:t>
            </a:r>
            <a:r>
              <a:rPr lang="es-ES_tradnl" dirty="0" smtClean="0"/>
              <a:t> </a:t>
            </a:r>
            <a:r>
              <a:rPr lang="es-ES_tradnl" dirty="0" err="1" smtClean="0"/>
              <a:t>placeholder</a:t>
            </a:r>
            <a:r>
              <a:rPr lang="es-ES_tradnl" dirty="0" smtClean="0"/>
              <a:t> </a:t>
            </a:r>
            <a:r>
              <a:rPr lang="es-ES_tradnl" dirty="0" err="1" smtClean="0"/>
              <a:t>or</a:t>
            </a:r>
            <a:r>
              <a:rPr lang="es-ES_tradnl" dirty="0" smtClean="0"/>
              <a:t> click </a:t>
            </a:r>
            <a:r>
              <a:rPr lang="es-ES_tradnl" dirty="0" err="1" smtClean="0"/>
              <a:t>icon</a:t>
            </a:r>
            <a:r>
              <a:rPr lang="es-ES_tradnl" dirty="0" smtClean="0"/>
              <a:t> </a:t>
            </a:r>
            <a:r>
              <a:rPr lang="es-ES_tradnl" dirty="0" err="1" smtClean="0"/>
              <a:t>to</a:t>
            </a:r>
            <a:r>
              <a:rPr lang="es-ES_tradnl" dirty="0" smtClean="0"/>
              <a:t> </a:t>
            </a:r>
            <a:r>
              <a:rPr lang="es-ES_tradnl" dirty="0" err="1" smtClean="0"/>
              <a:t>add</a:t>
            </a:r>
            <a:endParaRPr dirty="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s-ES_tradnl" dirty="0" err="1" smtClean="0"/>
              <a:t>Drag</a:t>
            </a:r>
            <a:r>
              <a:rPr lang="es-ES_tradnl" dirty="0" smtClean="0"/>
              <a:t> </a:t>
            </a:r>
            <a:r>
              <a:rPr lang="es-ES_tradnl" dirty="0" err="1" smtClean="0"/>
              <a:t>picture</a:t>
            </a:r>
            <a:r>
              <a:rPr lang="es-ES_tradnl" dirty="0" smtClean="0"/>
              <a:t> </a:t>
            </a:r>
            <a:r>
              <a:rPr lang="es-ES_tradnl" dirty="0" err="1" smtClean="0"/>
              <a:t>to</a:t>
            </a:r>
            <a:r>
              <a:rPr lang="es-ES_tradnl" dirty="0" smtClean="0"/>
              <a:t> </a:t>
            </a:r>
            <a:r>
              <a:rPr lang="es-ES_tradnl" dirty="0" err="1" smtClean="0"/>
              <a:t>placeholder</a:t>
            </a:r>
            <a:r>
              <a:rPr lang="es-ES_tradnl" dirty="0" smtClean="0"/>
              <a:t> </a:t>
            </a:r>
            <a:r>
              <a:rPr lang="es-ES_tradnl" dirty="0" err="1" smtClean="0"/>
              <a:t>or</a:t>
            </a:r>
            <a:r>
              <a:rPr lang="es-ES_tradnl" dirty="0" smtClean="0"/>
              <a:t> click </a:t>
            </a:r>
            <a:r>
              <a:rPr lang="es-ES_tradnl" dirty="0" err="1" smtClean="0"/>
              <a:t>icon</a:t>
            </a:r>
            <a:r>
              <a:rPr lang="es-ES_tradnl" dirty="0" smtClean="0"/>
              <a:t> </a:t>
            </a:r>
            <a:r>
              <a:rPr lang="es-ES_tradnl" dirty="0" err="1" smtClean="0"/>
              <a:t>to</a:t>
            </a:r>
            <a:r>
              <a:rPr lang="es-ES_tradnl" dirty="0" smtClean="0"/>
              <a:t> </a:t>
            </a:r>
            <a:r>
              <a:rPr lang="es-ES_tradnl" dirty="0" err="1" smtClean="0"/>
              <a:t>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s-ES_tradnl"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E38E4D-051A-41E1-86A4-E56916468FD0}" type="datetimeFigureOut">
              <a:rPr lang="en-US" smtClean="0"/>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10/3/2013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s-ES_tradnl"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7CE38E4D-051A-41E1-86A4-E56916468FD0}" type="datetimeFigureOut">
              <a:rPr lang="en-US" smtClean="0"/>
              <a:t>10/3/2013</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CFEC368-1D7A-4F81-ABF6-AE0E36BAF64C}" type="slidenum">
              <a:rPr lang="en-US" smtClean="0"/>
              <a:pPr/>
              <a:t>‹Nº›</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7" name="Date Placeholder 6"/>
          <p:cNvSpPr>
            <a:spLocks noGrp="1"/>
          </p:cNvSpPr>
          <p:nvPr>
            <p:ph type="dt" sz="half" idx="10"/>
          </p:nvPr>
        </p:nvSpPr>
        <p:spPr/>
        <p:txBody>
          <a:bodyPr/>
          <a:lstStyle/>
          <a:p>
            <a:fld id="{7CE38E4D-051A-41E1-86A4-E56916468FD0}" type="datetimeFigureOut">
              <a:rPr lang="en-US" smtClean="0"/>
              <a:t>10/3/2013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‹Nº›</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‹Nº›</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10/3/2013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‹Nº›</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a:p>
        </p:txBody>
      </p:sp>
      <p:sp>
        <p:nvSpPr>
          <p:cNvPr id="3" name="Date Placeholder 2"/>
          <p:cNvSpPr>
            <a:spLocks noGrp="1"/>
          </p:cNvSpPr>
          <p:nvPr>
            <p:ph type="dt" sz="half" idx="10"/>
          </p:nvPr>
        </p:nvSpPr>
        <p:spPr/>
        <p:txBody>
          <a:bodyPr/>
          <a:lstStyle/>
          <a:p>
            <a:fld id="{7CE38E4D-051A-41E1-86A4-E56916468FD0}" type="datetimeFigureOut">
              <a:rPr lang="en-US" smtClean="0"/>
              <a:t>10/3/2013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s-ES_tradnl"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7CE38E4D-051A-41E1-86A4-E56916468FD0}" type="datetimeFigureOut">
              <a:rPr lang="en-US" smtClean="0"/>
              <a:t>10/3/2013</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886BB73A-582F-4420-9A14-CB10A2B2E5E8}"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10.xml"/><Relationship Id="rId5" Type="http://schemas.openxmlformats.org/officeDocument/2006/relationships/slide" Target="slide43.xml"/><Relationship Id="rId4" Type="http://schemas.openxmlformats.org/officeDocument/2006/relationships/slide" Target="slide95.xml"/></Relationships>
</file>

<file path=ppt/slides/_rels/slide101.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10.xml"/><Relationship Id="rId4" Type="http://schemas.openxmlformats.org/officeDocument/2006/relationships/image" Target="../media/image160.png"/></Relationships>
</file>

<file path=ppt/slides/_rels/slide102.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10.xml"/><Relationship Id="rId5" Type="http://schemas.openxmlformats.org/officeDocument/2006/relationships/image" Target="../media/image91.png"/><Relationship Id="rId4" Type="http://schemas.openxmlformats.org/officeDocument/2006/relationships/image" Target="../media/image159.png"/></Relationships>
</file>

<file path=ppt/slides/_rels/slide103.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61.png"/><Relationship Id="rId1" Type="http://schemas.openxmlformats.org/officeDocument/2006/relationships/slideLayout" Target="../slideLayouts/slideLayout10.xml"/><Relationship Id="rId6" Type="http://schemas.openxmlformats.org/officeDocument/2006/relationships/slide" Target="slide43.xml"/><Relationship Id="rId5" Type="http://schemas.openxmlformats.org/officeDocument/2006/relationships/slide" Target="slide95.xml"/><Relationship Id="rId4" Type="http://schemas.openxmlformats.org/officeDocument/2006/relationships/image" Target="../media/image155.png"/></Relationships>
</file>

<file path=ppt/slides/_rels/slide104.xml.rels><?xml version="1.0" encoding="UTF-8" standalone="yes"?>
<Relationships xmlns="http://schemas.openxmlformats.org/package/2006/relationships"><Relationship Id="rId3" Type="http://schemas.openxmlformats.org/officeDocument/2006/relationships/hyperlink" Target="mailto:paalvian2000@itesm.mx" TargetMode="External"/><Relationship Id="rId2" Type="http://schemas.openxmlformats.org/officeDocument/2006/relationships/hyperlink" Target="mailto:lgalindo@itesm.mx" TargetMode="External"/><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163.png"/><Relationship Id="rId4" Type="http://schemas.openxmlformats.org/officeDocument/2006/relationships/hyperlink" Target="mailto:Juancarlos.hdz51@hotmail.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104.xml"/><Relationship Id="rId5" Type="http://schemas.openxmlformats.org/officeDocument/2006/relationships/slide" Target="slide43.xml"/><Relationship Id="rId4" Type="http://schemas.openxmlformats.org/officeDocument/2006/relationships/slide" Target="slide3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slide" Target="slide2.xml"/><Relationship Id="rId5" Type="http://schemas.openxmlformats.org/officeDocument/2006/relationships/slide" Target="slide3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8.png"/><Relationship Id="rId1" Type="http://schemas.openxmlformats.org/officeDocument/2006/relationships/slideLayout" Target="../slideLayouts/slideLayout10.xml"/><Relationship Id="rId6" Type="http://schemas.openxmlformats.org/officeDocument/2006/relationships/slide" Target="slide2.xml"/><Relationship Id="rId5" Type="http://schemas.openxmlformats.org/officeDocument/2006/relationships/slide" Target="slide37.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7.png"/><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8" Type="http://schemas.openxmlformats.org/officeDocument/2006/relationships/slide" Target="slide95.xml"/><Relationship Id="rId3" Type="http://schemas.openxmlformats.org/officeDocument/2006/relationships/slide" Target="slide45.xml"/><Relationship Id="rId7" Type="http://schemas.openxmlformats.org/officeDocument/2006/relationships/slide" Target="slide84.xml"/><Relationship Id="rId2" Type="http://schemas.openxmlformats.org/officeDocument/2006/relationships/slide" Target="slide2.xml"/><Relationship Id="rId1" Type="http://schemas.openxmlformats.org/officeDocument/2006/relationships/slideLayout" Target="../slideLayouts/slideLayout11.xml"/><Relationship Id="rId6" Type="http://schemas.openxmlformats.org/officeDocument/2006/relationships/slide" Target="slide72.xml"/><Relationship Id="rId5" Type="http://schemas.openxmlformats.org/officeDocument/2006/relationships/slide" Target="slide52.xml"/><Relationship Id="rId4" Type="http://schemas.openxmlformats.org/officeDocument/2006/relationships/slide" Target="slide50.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0.xml"/><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6.xml"/><Relationship Id="rId1" Type="http://schemas.openxmlformats.org/officeDocument/2006/relationships/slideLayout" Target="../slideLayouts/slideLayout3.xml"/><Relationship Id="rId4" Type="http://schemas.openxmlformats.org/officeDocument/2006/relationships/slide" Target="slide22.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0.xml"/><Relationship Id="rId4" Type="http://schemas.openxmlformats.org/officeDocument/2006/relationships/slide" Target="slide43.xml"/></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7" Type="http://schemas.openxmlformats.org/officeDocument/2006/relationships/slide" Target="slide43.xml"/><Relationship Id="rId2" Type="http://schemas.openxmlformats.org/officeDocument/2006/relationships/image" Target="../media/image69.png"/><Relationship Id="rId1" Type="http://schemas.openxmlformats.org/officeDocument/2006/relationships/slideLayout" Target="../slideLayouts/slideLayout11.xml"/><Relationship Id="rId6" Type="http://schemas.openxmlformats.org/officeDocument/2006/relationships/slide" Target="slide71.xml"/><Relationship Id="rId5" Type="http://schemas.openxmlformats.org/officeDocument/2006/relationships/slide" Target="slide65.xml"/><Relationship Id="rId4" Type="http://schemas.openxmlformats.org/officeDocument/2006/relationships/slide" Target="slide56.xml"/></Relationships>
</file>

<file path=ppt/slides/_rels/slide5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0.xml"/><Relationship Id="rId4" Type="http://schemas.openxmlformats.org/officeDocument/2006/relationships/slide" Target="slide53.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0.xml"/><Relationship Id="rId6" Type="http://schemas.openxmlformats.org/officeDocument/2006/relationships/slide" Target="slide51.xml"/><Relationship Id="rId5" Type="http://schemas.openxmlformats.org/officeDocument/2006/relationships/slide" Target="slide43.xml"/><Relationship Id="rId4" Type="http://schemas.openxmlformats.org/officeDocument/2006/relationships/image" Target="../media/image75.png"/></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0.xml"/><Relationship Id="rId4" Type="http://schemas.openxmlformats.org/officeDocument/2006/relationships/image" Target="../media/image82.png"/></Relationships>
</file>

<file path=ppt/slides/_rels/slide5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0.xml"/><Relationship Id="rId4" Type="http://schemas.openxmlformats.org/officeDocument/2006/relationships/image" Target="../media/image86.png"/></Relationships>
</file>

<file path=ppt/slides/_rels/slide6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0.xml"/><Relationship Id="rId4" Type="http://schemas.openxmlformats.org/officeDocument/2006/relationships/image" Target="../media/image91.png"/></Relationships>
</file>

<file path=ppt/slides/_rels/slide6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2.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93.png"/><Relationship Id="rId1" Type="http://schemas.openxmlformats.org/officeDocument/2006/relationships/slideLayout" Target="../slideLayouts/slideLayout10.xml"/><Relationship Id="rId4" Type="http://schemas.openxmlformats.org/officeDocument/2006/relationships/slide" Target="slide43.xml"/></Relationships>
</file>

<file path=ppt/slides/_rels/slide6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0.xml"/><Relationship Id="rId4" Type="http://schemas.openxmlformats.org/officeDocument/2006/relationships/image" Target="../media/image1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05.png"/><Relationship Id="rId1" Type="http://schemas.openxmlformats.org/officeDocument/2006/relationships/slideLayout" Target="../slideLayouts/slideLayout10.xml"/><Relationship Id="rId4" Type="http://schemas.openxmlformats.org/officeDocument/2006/relationships/slide" Target="slide43.xml"/></Relationships>
</file>

<file path=ppt/slides/_rels/slide7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0.xml"/><Relationship Id="rId5" Type="http://schemas.openxmlformats.org/officeDocument/2006/relationships/slide" Target="slide43.xml"/><Relationship Id="rId4" Type="http://schemas.openxmlformats.org/officeDocument/2006/relationships/slide" Target="slide51.xml"/></Relationships>
</file>

<file path=ppt/slides/_rels/slide72.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slide" Target="slide74.xml"/><Relationship Id="rId1" Type="http://schemas.openxmlformats.org/officeDocument/2006/relationships/slideLayout" Target="../slideLayouts/slideLayout11.xml"/><Relationship Id="rId5" Type="http://schemas.openxmlformats.org/officeDocument/2006/relationships/slide" Target="slide43.xml"/><Relationship Id="rId4" Type="http://schemas.openxmlformats.org/officeDocument/2006/relationships/slide" Target="slide83.xml"/></Relationships>
</file>

<file path=ppt/slides/_rels/slide7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10.xml"/><Relationship Id="rId4" Type="http://schemas.openxmlformats.org/officeDocument/2006/relationships/image" Target="../media/image114.png"/></Relationships>
</file>

<file path=ppt/slides/_rels/slide7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19.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120.png"/><Relationship Id="rId1" Type="http://schemas.openxmlformats.org/officeDocument/2006/relationships/slideLayout" Target="../slideLayouts/slideLayout10.xml"/><Relationship Id="rId4" Type="http://schemas.openxmlformats.org/officeDocument/2006/relationships/slide" Target="slide4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10.xml"/><Relationship Id="rId5" Type="http://schemas.openxmlformats.org/officeDocument/2006/relationships/image" Target="../media/image124.png"/><Relationship Id="rId4" Type="http://schemas.openxmlformats.org/officeDocument/2006/relationships/image" Target="../media/image123.png"/></Relationships>
</file>

<file path=ppt/slides/_rels/slide81.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26.png"/><Relationship Id="rId1" Type="http://schemas.openxmlformats.org/officeDocument/2006/relationships/slideLayout" Target="../slideLayouts/slideLayout10.xml"/><Relationship Id="rId5" Type="http://schemas.openxmlformats.org/officeDocument/2006/relationships/slide" Target="slide43.xml"/><Relationship Id="rId4" Type="http://schemas.openxmlformats.org/officeDocument/2006/relationships/slide" Target="slide72.xml"/></Relationships>
</file>

<file path=ppt/slides/_rels/slide8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10.xml"/><Relationship Id="rId5" Type="http://schemas.openxmlformats.org/officeDocument/2006/relationships/slide" Target="slide43.xml"/><Relationship Id="rId4" Type="http://schemas.openxmlformats.org/officeDocument/2006/relationships/slide" Target="slide72.xml"/></Relationships>
</file>

<file path=ppt/slides/_rels/slide84.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slide" Target="slide43.xml"/><Relationship Id="rId1" Type="http://schemas.openxmlformats.org/officeDocument/2006/relationships/slideLayout" Target="../slideLayouts/slideLayout11.xml"/><Relationship Id="rId6" Type="http://schemas.openxmlformats.org/officeDocument/2006/relationships/slide" Target="slide94.xml"/><Relationship Id="rId5" Type="http://schemas.openxmlformats.org/officeDocument/2006/relationships/slide" Target="slide91.xml"/><Relationship Id="rId4" Type="http://schemas.openxmlformats.org/officeDocument/2006/relationships/slide" Target="slide87.xml"/></Relationships>
</file>

<file path=ppt/slides/_rels/slide8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131.png"/><Relationship Id="rId1" Type="http://schemas.openxmlformats.org/officeDocument/2006/relationships/slideLayout" Target="../slideLayouts/slideLayout10.xml"/><Relationship Id="rId4" Type="http://schemas.openxmlformats.org/officeDocument/2006/relationships/slide" Target="slide43.xml"/></Relationships>
</file>

<file path=ppt/slides/_rels/slide87.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0.xml"/><Relationship Id="rId4" Type="http://schemas.openxmlformats.org/officeDocument/2006/relationships/image" Target="../media/image134.png"/></Relationships>
</file>

<file path=ppt/slides/_rels/slide8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0.xml"/><Relationship Id="rId4" Type="http://schemas.openxmlformats.org/officeDocument/2006/relationships/image" Target="../media/image137.png"/></Relationships>
</file>

<file path=ppt/slides/_rels/slide8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140.png"/><Relationship Id="rId1" Type="http://schemas.openxmlformats.org/officeDocument/2006/relationships/slideLayout" Target="../slideLayouts/slideLayout10.xml"/><Relationship Id="rId4" Type="http://schemas.openxmlformats.org/officeDocument/2006/relationships/slide" Target="slide43.xml"/></Relationships>
</file>

<file path=ppt/slides/_rels/slide9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44.png"/><Relationship Id="rId1" Type="http://schemas.openxmlformats.org/officeDocument/2006/relationships/slideLayout" Target="../slideLayouts/slideLayout10.xml"/><Relationship Id="rId5" Type="http://schemas.openxmlformats.org/officeDocument/2006/relationships/slide" Target="slide43.xml"/><Relationship Id="rId4" Type="http://schemas.openxmlformats.org/officeDocument/2006/relationships/slide" Target="slide84.xml"/></Relationships>
</file>

<file path=ppt/slides/_rels/slide9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10.xml"/><Relationship Id="rId5" Type="http://schemas.openxmlformats.org/officeDocument/2006/relationships/slide" Target="slide43.xml"/><Relationship Id="rId4" Type="http://schemas.openxmlformats.org/officeDocument/2006/relationships/slide" Target="slide84.xml"/></Relationships>
</file>

<file path=ppt/slides/_rels/slide95.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slide" Target="slide96.xml"/><Relationship Id="rId1" Type="http://schemas.openxmlformats.org/officeDocument/2006/relationships/slideLayout" Target="../slideLayouts/slideLayout11.xml"/><Relationship Id="rId5" Type="http://schemas.openxmlformats.org/officeDocument/2006/relationships/slide" Target="slide43.xml"/><Relationship Id="rId4" Type="http://schemas.openxmlformats.org/officeDocument/2006/relationships/slide" Target="slide101.xml"/></Relationships>
</file>

<file path=ppt/slides/_rels/slide96.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10.xml"/><Relationship Id="rId6" Type="http://schemas.openxmlformats.org/officeDocument/2006/relationships/slide" Target="slide43.xml"/><Relationship Id="rId5" Type="http://schemas.openxmlformats.org/officeDocument/2006/relationships/slide" Target="slide95.xml"/><Relationship Id="rId4" Type="http://schemas.openxmlformats.org/officeDocument/2006/relationships/image" Target="../media/image1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MX" dirty="0" smtClean="0">
                <a:latin typeface="Century Gothic"/>
                <a:cs typeface="Century Gothic"/>
              </a:rPr>
              <a:t>ContaUno</a:t>
            </a:r>
            <a:br>
              <a:rPr lang="es-MX" dirty="0" smtClean="0">
                <a:latin typeface="Century Gothic"/>
                <a:cs typeface="Century Gothic"/>
              </a:rPr>
            </a:br>
            <a:r>
              <a:rPr lang="es-MX" dirty="0" smtClean="0">
                <a:latin typeface="Century Gothic"/>
                <a:cs typeface="Century Gothic"/>
              </a:rPr>
              <a:t>Nueva Versión</a:t>
            </a:r>
            <a:endParaRPr lang="es-MX" dirty="0">
              <a:latin typeface="Century Gothic"/>
              <a:cs typeface="Century Gothic"/>
            </a:endParaRPr>
          </a:p>
        </p:txBody>
      </p:sp>
    </p:spTree>
    <p:extLst>
      <p:ext uri="{BB962C8B-B14F-4D97-AF65-F5344CB8AC3E}">
        <p14:creationId xmlns:p14="http://schemas.microsoft.com/office/powerpoint/2010/main" val="1593285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07229" y="2463188"/>
            <a:ext cx="5127314" cy="4166690"/>
          </a:xfrm>
          <a:prstGeom prst="rect">
            <a:avLst/>
          </a:prstGeom>
        </p:spPr>
      </p:pic>
      <p:sp>
        <p:nvSpPr>
          <p:cNvPr id="5" name="TextBox 4"/>
          <p:cNvSpPr txBox="1"/>
          <p:nvPr/>
        </p:nvSpPr>
        <p:spPr>
          <a:xfrm>
            <a:off x="387210" y="1262859"/>
            <a:ext cx="8425723" cy="923330"/>
          </a:xfrm>
          <a:prstGeom prst="rect">
            <a:avLst/>
          </a:prstGeom>
          <a:noFill/>
        </p:spPr>
        <p:txBody>
          <a:bodyPr wrap="square" rtlCol="0">
            <a:spAutoFit/>
          </a:bodyPr>
          <a:lstStyle/>
          <a:p>
            <a:r>
              <a:rPr lang="es-MX" dirty="0" smtClean="0">
                <a:latin typeface="Century Gothic"/>
                <a:cs typeface="Century Gothic"/>
              </a:rPr>
              <a:t>5. Se debe modificar la opción de: “Permitir aplicaciones descargadas de”</a:t>
            </a:r>
            <a:r>
              <a:rPr lang="es-MX" dirty="0">
                <a:latin typeface="Century Gothic"/>
                <a:cs typeface="Century Gothic"/>
              </a:rPr>
              <a:t> </a:t>
            </a:r>
            <a:r>
              <a:rPr lang="es-MX" dirty="0" smtClean="0">
                <a:latin typeface="Century Gothic"/>
                <a:cs typeface="Century Gothic"/>
              </a:rPr>
              <a:t>y Seleccionar la opción </a:t>
            </a:r>
            <a:r>
              <a:rPr lang="es-MX" b="1" dirty="0" smtClean="0">
                <a:latin typeface="Century Gothic"/>
                <a:cs typeface="Century Gothic"/>
              </a:rPr>
              <a:t>Cualquier fuente.</a:t>
            </a:r>
          </a:p>
          <a:p>
            <a:r>
              <a:rPr lang="es-MX" dirty="0" smtClean="0">
                <a:latin typeface="Century Gothic"/>
                <a:cs typeface="Century Gothic"/>
              </a:rPr>
              <a:t>6.Cerrar menú y continuar con el proceso de instalación.</a:t>
            </a:r>
            <a:endParaRPr lang="es-MX" dirty="0">
              <a:latin typeface="Century Gothic"/>
              <a:cs typeface="Century Gothic"/>
            </a:endParaRPr>
          </a:p>
        </p:txBody>
      </p:sp>
      <p:sp>
        <p:nvSpPr>
          <p:cNvPr id="6" name="Rectangle 5"/>
          <p:cNvSpPr/>
          <p:nvPr/>
        </p:nvSpPr>
        <p:spPr>
          <a:xfrm>
            <a:off x="2540283" y="5291549"/>
            <a:ext cx="1533358" cy="240089"/>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8" name="Straight Arrow Connector 7"/>
          <p:cNvCxnSpPr/>
          <p:nvPr/>
        </p:nvCxnSpPr>
        <p:spPr>
          <a:xfrm>
            <a:off x="1131198" y="4853459"/>
            <a:ext cx="1332007"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Oval 8"/>
          <p:cNvSpPr/>
          <p:nvPr/>
        </p:nvSpPr>
        <p:spPr>
          <a:xfrm>
            <a:off x="945337" y="4701079"/>
            <a:ext cx="185861" cy="23234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457200" y="109942"/>
            <a:ext cx="8229600" cy="1143000"/>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s-MX" sz="3200" dirty="0" smtClean="0">
                <a:latin typeface="Century Gothic"/>
                <a:cs typeface="Century Gothic"/>
              </a:rPr>
              <a:t>Cambio en Preferencias MAC (3)</a:t>
            </a:r>
            <a:endParaRPr lang="es-MX" sz="3200" dirty="0">
              <a:latin typeface="Century Gothic"/>
              <a:cs typeface="Century Gothic"/>
            </a:endParaRPr>
          </a:p>
        </p:txBody>
      </p:sp>
    </p:spTree>
    <p:extLst>
      <p:ext uri="{BB962C8B-B14F-4D97-AF65-F5344CB8AC3E}">
        <p14:creationId xmlns:p14="http://schemas.microsoft.com/office/powerpoint/2010/main" val="108797886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70316" y="3027332"/>
            <a:ext cx="499471" cy="2091287"/>
          </a:xfrm>
          <a:prstGeom prst="rect">
            <a:avLst/>
          </a:prstGeom>
        </p:spPr>
      </p:pic>
      <p:pic>
        <p:nvPicPr>
          <p:cNvPr id="6" name="Picture 5"/>
          <p:cNvPicPr>
            <a:picLocks noChangeAspect="1"/>
          </p:cNvPicPr>
          <p:nvPr/>
        </p:nvPicPr>
        <p:blipFill>
          <a:blip r:embed="rId3"/>
          <a:stretch>
            <a:fillRect/>
          </a:stretch>
        </p:blipFill>
        <p:spPr>
          <a:xfrm>
            <a:off x="1193113" y="2335013"/>
            <a:ext cx="7343121" cy="3770965"/>
          </a:xfrm>
          <a:prstGeom prst="rect">
            <a:avLst/>
          </a:prstGeom>
        </p:spPr>
      </p:pic>
      <p:sp>
        <p:nvSpPr>
          <p:cNvPr id="7" name="TextBox 6"/>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Estados de utilidades retenidas</a:t>
            </a:r>
            <a:endParaRPr lang="es-MX" sz="3200" dirty="0">
              <a:solidFill>
                <a:srgbClr val="FFFFFF"/>
              </a:solidFill>
              <a:latin typeface="Century Gothic"/>
              <a:cs typeface="Century Gothic"/>
            </a:endParaRPr>
          </a:p>
        </p:txBody>
      </p:sp>
      <p:sp>
        <p:nvSpPr>
          <p:cNvPr id="8" name="TextBox 7"/>
          <p:cNvSpPr txBox="1"/>
          <p:nvPr/>
        </p:nvSpPr>
        <p:spPr>
          <a:xfrm>
            <a:off x="313553" y="1116007"/>
            <a:ext cx="8602729" cy="830997"/>
          </a:xfrm>
          <a:prstGeom prst="rect">
            <a:avLst/>
          </a:prstGeom>
          <a:noFill/>
        </p:spPr>
        <p:txBody>
          <a:bodyPr wrap="square" rtlCol="0">
            <a:spAutoFit/>
          </a:bodyPr>
          <a:lstStyle/>
          <a:p>
            <a:pPr algn="just"/>
            <a:r>
              <a:rPr lang="es-MX" sz="1600" dirty="0" smtClean="0">
                <a:latin typeface="Century Gothic"/>
                <a:cs typeface="Century Gothic"/>
              </a:rPr>
              <a:t>En la segunda pestaña se despliega el estado de utilidades retenidas en el cual solo se tienen que egregar los dividendos para obtener el saldo final. </a:t>
            </a:r>
            <a:r>
              <a:rPr lang="es-MX" sz="1600" b="1" dirty="0" smtClean="0">
                <a:solidFill>
                  <a:srgbClr val="80B606"/>
                </a:solidFill>
                <a:latin typeface="Century Gothic"/>
                <a:cs typeface="Century Gothic"/>
              </a:rPr>
              <a:t>Dar click sobre el monto de dividendos</a:t>
            </a:r>
            <a:r>
              <a:rPr lang="es-MX" sz="1600" dirty="0" smtClean="0">
                <a:latin typeface="Century Gothic"/>
                <a:cs typeface="Century Gothic"/>
              </a:rPr>
              <a:t> y </a:t>
            </a:r>
            <a:r>
              <a:rPr lang="es-MX" sz="1600" b="1" dirty="0" smtClean="0">
                <a:solidFill>
                  <a:srgbClr val="80B606"/>
                </a:solidFill>
                <a:latin typeface="Century Gothic"/>
                <a:cs typeface="Century Gothic"/>
              </a:rPr>
              <a:t>arrastrarlo al esquema en la cuenta de “dividendo”.</a:t>
            </a:r>
            <a:endParaRPr lang="es-MX" sz="1600" b="1" dirty="0">
              <a:solidFill>
                <a:srgbClr val="80B606"/>
              </a:solidFill>
              <a:latin typeface="Century Gothic"/>
              <a:cs typeface="Century Gothic"/>
            </a:endParaRPr>
          </a:p>
        </p:txBody>
      </p:sp>
      <p:sp>
        <p:nvSpPr>
          <p:cNvPr id="9" name="Rectangle 8"/>
          <p:cNvSpPr/>
          <p:nvPr/>
        </p:nvSpPr>
        <p:spPr>
          <a:xfrm>
            <a:off x="3502367" y="3437819"/>
            <a:ext cx="936530" cy="282209"/>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1" name="Straight Arrow Connector 10"/>
          <p:cNvCxnSpPr>
            <a:stCxn id="9" idx="2"/>
          </p:cNvCxnSpPr>
          <p:nvPr/>
        </p:nvCxnSpPr>
        <p:spPr>
          <a:xfrm flipH="1">
            <a:off x="3964217" y="3720028"/>
            <a:ext cx="6415" cy="17060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450374" y="5426110"/>
            <a:ext cx="2103986" cy="295037"/>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Action Button: Return 13">
            <a:hlinkClick r:id="rId4" action="ppaction://hlinksldjump" highlightClick="1"/>
          </p:cNvPr>
          <p:cNvSpPr/>
          <p:nvPr/>
        </p:nvSpPr>
        <p:spPr>
          <a:xfrm>
            <a:off x="702792" y="119530"/>
            <a:ext cx="283326" cy="201024"/>
          </a:xfrm>
          <a:prstGeom prst="actionButtonRetur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 name="Action Button: Home 14">
            <a:hlinkClick r:id="rId5" action="ppaction://hlinksldjump" highlightClick="1"/>
          </p:cNvPr>
          <p:cNvSpPr/>
          <p:nvPr/>
        </p:nvSpPr>
        <p:spPr>
          <a:xfrm>
            <a:off x="313552" y="119530"/>
            <a:ext cx="276589" cy="201024"/>
          </a:xfrm>
          <a:prstGeom prst="actionButtonHo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77561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5966" y="3835597"/>
            <a:ext cx="368300" cy="1765300"/>
          </a:xfrm>
          <a:prstGeom prst="rect">
            <a:avLst/>
          </a:prstGeom>
        </p:spPr>
      </p:pic>
      <p:sp>
        <p:nvSpPr>
          <p:cNvPr id="3" name="TextBox 2"/>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Balance general</a:t>
            </a:r>
            <a:endParaRPr lang="es-MX" sz="3200" dirty="0">
              <a:solidFill>
                <a:srgbClr val="FFFFFF"/>
              </a:solidFill>
              <a:latin typeface="Century Gothic"/>
              <a:cs typeface="Century Gothic"/>
            </a:endParaRPr>
          </a:p>
        </p:txBody>
      </p:sp>
      <p:pic>
        <p:nvPicPr>
          <p:cNvPr id="4" name="Picture 3"/>
          <p:cNvPicPr>
            <a:picLocks noChangeAspect="1"/>
          </p:cNvPicPr>
          <p:nvPr/>
        </p:nvPicPr>
        <p:blipFill>
          <a:blip r:embed="rId3"/>
          <a:stretch>
            <a:fillRect/>
          </a:stretch>
        </p:blipFill>
        <p:spPr>
          <a:xfrm>
            <a:off x="979016" y="3164266"/>
            <a:ext cx="7924421" cy="1615659"/>
          </a:xfrm>
          <a:prstGeom prst="rect">
            <a:avLst/>
          </a:prstGeom>
        </p:spPr>
      </p:pic>
      <p:pic>
        <p:nvPicPr>
          <p:cNvPr id="5" name="Picture 4"/>
          <p:cNvPicPr>
            <a:picLocks noChangeAspect="1"/>
          </p:cNvPicPr>
          <p:nvPr/>
        </p:nvPicPr>
        <p:blipFill>
          <a:blip r:embed="rId4"/>
          <a:stretch>
            <a:fillRect/>
          </a:stretch>
        </p:blipFill>
        <p:spPr>
          <a:xfrm>
            <a:off x="979016" y="4984301"/>
            <a:ext cx="7917317" cy="1233191"/>
          </a:xfrm>
          <a:prstGeom prst="rect">
            <a:avLst/>
          </a:prstGeom>
        </p:spPr>
      </p:pic>
      <p:sp>
        <p:nvSpPr>
          <p:cNvPr id="8" name="TextBox 7"/>
          <p:cNvSpPr txBox="1"/>
          <p:nvPr/>
        </p:nvSpPr>
        <p:spPr>
          <a:xfrm>
            <a:off x="313553" y="1128835"/>
            <a:ext cx="8602729" cy="2062103"/>
          </a:xfrm>
          <a:prstGeom prst="rect">
            <a:avLst/>
          </a:prstGeom>
          <a:noFill/>
        </p:spPr>
        <p:txBody>
          <a:bodyPr wrap="square" rtlCol="0">
            <a:spAutoFit/>
          </a:bodyPr>
          <a:lstStyle/>
          <a:p>
            <a:pPr algn="just"/>
            <a:r>
              <a:rPr lang="es-MX" sz="1600" dirty="0" smtClean="0">
                <a:latin typeface="Century Gothic"/>
                <a:cs typeface="Century Gothic"/>
              </a:rPr>
              <a:t>La tercer pestaña de los estados financieros es el balance general, que está compuesto por 2 partes. </a:t>
            </a:r>
          </a:p>
          <a:p>
            <a:pPr marL="342900" indent="-342900" algn="just">
              <a:buAutoNum type="arabicPeriod"/>
            </a:pPr>
            <a:r>
              <a:rPr lang="es-MX" sz="1600" dirty="0" smtClean="0">
                <a:latin typeface="Century Gothic"/>
                <a:cs typeface="Century Gothic"/>
              </a:rPr>
              <a:t>Las cuentas que pertenecen al balance general.</a:t>
            </a:r>
          </a:p>
          <a:p>
            <a:pPr marL="342900" indent="-342900" algn="just">
              <a:buAutoNum type="arabicPeriod"/>
            </a:pPr>
            <a:r>
              <a:rPr lang="es-MX" sz="1600" dirty="0" smtClean="0">
                <a:latin typeface="Century Gothic"/>
                <a:cs typeface="Century Gothic"/>
              </a:rPr>
              <a:t>Esquema del balance general ( Activo, pasivo y capital contable ).</a:t>
            </a:r>
          </a:p>
          <a:p>
            <a:pPr algn="just"/>
            <a:endParaRPr lang="es-MX" sz="1600" dirty="0" smtClean="0">
              <a:latin typeface="Century Gothic"/>
              <a:cs typeface="Century Gothic"/>
            </a:endParaRPr>
          </a:p>
          <a:p>
            <a:pPr algn="just"/>
            <a:r>
              <a:rPr lang="es-MX" sz="1600" dirty="0" smtClean="0">
                <a:latin typeface="Century Gothic"/>
                <a:cs typeface="Century Gothic"/>
              </a:rPr>
              <a:t>El balance general se debe completar de la siguiente manera; </a:t>
            </a:r>
            <a:r>
              <a:rPr lang="es-MX" sz="1600" b="1" dirty="0" smtClean="0">
                <a:solidFill>
                  <a:schemeClr val="accent1"/>
                </a:solidFill>
                <a:latin typeface="Century Gothic"/>
                <a:cs typeface="Century Gothic"/>
              </a:rPr>
              <a:t>Dar click sobre el saldo de la cuenta y arrastrar al esquema en la cuenta a la que corresponda </a:t>
            </a:r>
            <a:r>
              <a:rPr lang="es-MX" sz="1600" dirty="0" smtClean="0">
                <a:solidFill>
                  <a:srgbClr val="000000"/>
                </a:solidFill>
                <a:latin typeface="Century Gothic"/>
                <a:cs typeface="Century Gothic"/>
              </a:rPr>
              <a:t>(</a:t>
            </a:r>
            <a:r>
              <a:rPr lang="es-MX" sz="1600" dirty="0" smtClean="0">
                <a:latin typeface="Century Gothic"/>
                <a:cs typeface="Century Gothic"/>
              </a:rPr>
              <a:t>en la sección de activo pasivo o capital contable).</a:t>
            </a:r>
            <a:endParaRPr lang="es-MX" sz="1600" dirty="0">
              <a:latin typeface="Century Gothic"/>
              <a:cs typeface="Century Gothic"/>
            </a:endParaRPr>
          </a:p>
        </p:txBody>
      </p:sp>
      <p:sp>
        <p:nvSpPr>
          <p:cNvPr id="9" name="Rectangle 8"/>
          <p:cNvSpPr/>
          <p:nvPr/>
        </p:nvSpPr>
        <p:spPr>
          <a:xfrm>
            <a:off x="1128968" y="3527613"/>
            <a:ext cx="5798791" cy="153932"/>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flipV="1">
            <a:off x="2604324" y="5503075"/>
            <a:ext cx="4451727" cy="192415"/>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Oval 10"/>
          <p:cNvSpPr/>
          <p:nvPr/>
        </p:nvSpPr>
        <p:spPr>
          <a:xfrm>
            <a:off x="3515195" y="3527613"/>
            <a:ext cx="654289" cy="205243"/>
          </a:xfrm>
          <a:prstGeom prst="ellipse">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3" name="Straight Arrow Connector 12"/>
          <p:cNvCxnSpPr>
            <a:stCxn id="11" idx="5"/>
          </p:cNvCxnSpPr>
          <p:nvPr/>
        </p:nvCxnSpPr>
        <p:spPr>
          <a:xfrm>
            <a:off x="4073666" y="3702799"/>
            <a:ext cx="1921106" cy="18980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6089427" y="5503075"/>
            <a:ext cx="591589" cy="255476"/>
          </a:xfrm>
          <a:prstGeom prst="ellipse">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471884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6926" y="3673191"/>
            <a:ext cx="7917319" cy="1101447"/>
          </a:xfrm>
          <a:prstGeom prst="rect">
            <a:avLst/>
          </a:prstGeom>
        </p:spPr>
      </p:pic>
      <p:pic>
        <p:nvPicPr>
          <p:cNvPr id="3" name="Picture 2"/>
          <p:cNvPicPr>
            <a:picLocks noChangeAspect="1"/>
          </p:cNvPicPr>
          <p:nvPr/>
        </p:nvPicPr>
        <p:blipFill>
          <a:blip r:embed="rId3"/>
          <a:stretch>
            <a:fillRect/>
          </a:stretch>
        </p:blipFill>
        <p:spPr>
          <a:xfrm>
            <a:off x="872724" y="4774638"/>
            <a:ext cx="7924419" cy="1155521"/>
          </a:xfrm>
          <a:prstGeom prst="rect">
            <a:avLst/>
          </a:prstGeom>
        </p:spPr>
      </p:pic>
      <p:pic>
        <p:nvPicPr>
          <p:cNvPr id="4" name="Picture 3"/>
          <p:cNvPicPr>
            <a:picLocks noChangeAspect="1"/>
          </p:cNvPicPr>
          <p:nvPr/>
        </p:nvPicPr>
        <p:blipFill>
          <a:blip r:embed="rId4"/>
          <a:stretch>
            <a:fillRect/>
          </a:stretch>
        </p:blipFill>
        <p:spPr>
          <a:xfrm>
            <a:off x="886926" y="2057532"/>
            <a:ext cx="7924421" cy="1615659"/>
          </a:xfrm>
          <a:prstGeom prst="rect">
            <a:avLst/>
          </a:prstGeom>
        </p:spPr>
      </p:pic>
      <p:sp>
        <p:nvSpPr>
          <p:cNvPr id="5" name="TextBox 4"/>
          <p:cNvSpPr txBox="1"/>
          <p:nvPr/>
        </p:nvSpPr>
        <p:spPr>
          <a:xfrm>
            <a:off x="313553" y="1128835"/>
            <a:ext cx="8602729" cy="584776"/>
          </a:xfrm>
          <a:prstGeom prst="rect">
            <a:avLst/>
          </a:prstGeom>
          <a:noFill/>
        </p:spPr>
        <p:txBody>
          <a:bodyPr wrap="square" rtlCol="0">
            <a:spAutoFit/>
          </a:bodyPr>
          <a:lstStyle/>
          <a:p>
            <a:pPr algn="just"/>
            <a:r>
              <a:rPr lang="es-MX" sz="1600" dirty="0" smtClean="0">
                <a:latin typeface="Century Gothic"/>
                <a:cs typeface="Century Gothic"/>
              </a:rPr>
              <a:t>Realizar el mismo proceso para el pasivo y capital contable hasta finalizar el esquema del balance general.</a:t>
            </a:r>
            <a:endParaRPr lang="es-MX" sz="1600" dirty="0">
              <a:latin typeface="Century Gothic"/>
              <a:cs typeface="Century Gothic"/>
            </a:endParaRPr>
          </a:p>
        </p:txBody>
      </p:sp>
      <p:sp>
        <p:nvSpPr>
          <p:cNvPr id="6" name="TextBox 5"/>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Balance general</a:t>
            </a:r>
            <a:endParaRPr lang="es-MX" sz="3200" dirty="0">
              <a:solidFill>
                <a:srgbClr val="FFFFFF"/>
              </a:solidFill>
              <a:latin typeface="Century Gothic"/>
              <a:cs typeface="Century Gothic"/>
            </a:endParaRPr>
          </a:p>
        </p:txBody>
      </p:sp>
      <p:sp>
        <p:nvSpPr>
          <p:cNvPr id="7" name="Rectangle 6"/>
          <p:cNvSpPr/>
          <p:nvPr/>
        </p:nvSpPr>
        <p:spPr>
          <a:xfrm>
            <a:off x="886926" y="3673191"/>
            <a:ext cx="428472" cy="171145"/>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886925" y="4706597"/>
            <a:ext cx="848039" cy="271761"/>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986118" y="6273314"/>
            <a:ext cx="7141882" cy="584776"/>
          </a:xfrm>
          <a:prstGeom prst="rect">
            <a:avLst/>
          </a:prstGeom>
          <a:noFill/>
        </p:spPr>
        <p:txBody>
          <a:bodyPr wrap="square" rtlCol="0">
            <a:spAutoFit/>
          </a:bodyPr>
          <a:lstStyle/>
          <a:p>
            <a:r>
              <a:rPr lang="es-MX" sz="1400" dirty="0" smtClean="0">
                <a:latin typeface="Century Gothic"/>
                <a:cs typeface="Century Gothic"/>
              </a:rPr>
              <a:t>No </a:t>
            </a:r>
            <a:r>
              <a:rPr lang="es-MX" sz="1400" dirty="0">
                <a:latin typeface="Century Gothic"/>
                <a:cs typeface="Century Gothic"/>
              </a:rPr>
              <a:t>olvidar guardar cualquier cambio realizado.</a:t>
            </a:r>
          </a:p>
          <a:p>
            <a:r>
              <a:rPr lang="es-MX" dirty="0" smtClean="0">
                <a:latin typeface="Century Gothic"/>
                <a:cs typeface="Century Gothic"/>
              </a:rPr>
              <a:t> </a:t>
            </a:r>
            <a:endParaRPr lang="es-MX" dirty="0">
              <a:latin typeface="Century Gothic"/>
              <a:cs typeface="Century Gothic"/>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58912" y="6273314"/>
            <a:ext cx="487841" cy="381000"/>
          </a:xfrm>
          <a:prstGeom prst="rect">
            <a:avLst/>
          </a:prstGeom>
        </p:spPr>
      </p:pic>
    </p:spTree>
    <p:extLst>
      <p:ext uri="{BB962C8B-B14F-4D97-AF65-F5344CB8AC3E}">
        <p14:creationId xmlns:p14="http://schemas.microsoft.com/office/powerpoint/2010/main" val="14982462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90142" y="4771898"/>
            <a:ext cx="7917319" cy="1101447"/>
          </a:xfrm>
          <a:prstGeom prst="rect">
            <a:avLst/>
          </a:prstGeom>
        </p:spPr>
      </p:pic>
      <p:sp>
        <p:nvSpPr>
          <p:cNvPr id="4" name="TextBox 3"/>
          <p:cNvSpPr txBox="1"/>
          <p:nvPr/>
        </p:nvSpPr>
        <p:spPr>
          <a:xfrm>
            <a:off x="313553" y="1116007"/>
            <a:ext cx="8602729" cy="1077218"/>
          </a:xfrm>
          <a:prstGeom prst="rect">
            <a:avLst/>
          </a:prstGeom>
          <a:noFill/>
        </p:spPr>
        <p:txBody>
          <a:bodyPr wrap="square" rtlCol="0">
            <a:spAutoFit/>
          </a:bodyPr>
          <a:lstStyle/>
          <a:p>
            <a:pPr algn="just"/>
            <a:r>
              <a:rPr lang="es-MX" sz="1600" dirty="0" smtClean="0">
                <a:latin typeface="Century Gothic"/>
                <a:cs typeface="Century Gothic"/>
              </a:rPr>
              <a:t>Para eliminar alguna cuenta del esquema del balance general existen dos maneras.</a:t>
            </a:r>
          </a:p>
          <a:p>
            <a:pPr algn="just"/>
            <a:r>
              <a:rPr lang="es-MX" sz="1600" dirty="0" smtClean="0">
                <a:latin typeface="Century Gothic"/>
                <a:cs typeface="Century Gothic"/>
              </a:rPr>
              <a:t>1. En la barra del menú principal, </a:t>
            </a:r>
            <a:r>
              <a:rPr lang="es-MX" sz="1600" b="1" dirty="0" smtClean="0">
                <a:solidFill>
                  <a:schemeClr val="accent1"/>
                </a:solidFill>
                <a:latin typeface="Century Gothic"/>
                <a:cs typeface="Century Gothic"/>
              </a:rPr>
              <a:t>dar click en Editar </a:t>
            </a:r>
            <a:r>
              <a:rPr lang="es-MX" sz="1600" dirty="0" smtClean="0">
                <a:latin typeface="Century Gothic"/>
                <a:cs typeface="Century Gothic"/>
              </a:rPr>
              <a:t>y a continuación se desplegará la ventana que da la opción de deshacer las últimas acciones realizadas, </a:t>
            </a:r>
            <a:r>
              <a:rPr lang="es-MX" sz="1600" b="1" dirty="0" smtClean="0">
                <a:solidFill>
                  <a:srgbClr val="80B606"/>
                </a:solidFill>
                <a:latin typeface="Century Gothic"/>
                <a:cs typeface="Century Gothic"/>
              </a:rPr>
              <a:t>dar click en deshacer. </a:t>
            </a:r>
            <a:endParaRPr lang="es-MX" sz="1600" b="1" dirty="0">
              <a:solidFill>
                <a:srgbClr val="80B606"/>
              </a:solidFill>
              <a:latin typeface="Century Gothic"/>
              <a:cs typeface="Century Gothic"/>
            </a:endParaRPr>
          </a:p>
        </p:txBody>
      </p:sp>
      <p:pic>
        <p:nvPicPr>
          <p:cNvPr id="3" name="Picture 2"/>
          <p:cNvPicPr>
            <a:picLocks noChangeAspect="1"/>
          </p:cNvPicPr>
          <p:nvPr/>
        </p:nvPicPr>
        <p:blipFill>
          <a:blip r:embed="rId3"/>
          <a:stretch>
            <a:fillRect/>
          </a:stretch>
        </p:blipFill>
        <p:spPr>
          <a:xfrm>
            <a:off x="795410" y="2724158"/>
            <a:ext cx="2324100" cy="3429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25453" y="2966489"/>
            <a:ext cx="2334911" cy="634795"/>
          </a:xfrm>
          <a:prstGeom prst="rect">
            <a:avLst/>
          </a:prstGeom>
        </p:spPr>
      </p:pic>
      <p:sp>
        <p:nvSpPr>
          <p:cNvPr id="6" name="Rectangle 5"/>
          <p:cNvSpPr/>
          <p:nvPr/>
        </p:nvSpPr>
        <p:spPr>
          <a:xfrm>
            <a:off x="1706281" y="2629675"/>
            <a:ext cx="654289" cy="437383"/>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8" name="Elbow Connector 7"/>
          <p:cNvCxnSpPr/>
          <p:nvPr/>
        </p:nvCxnSpPr>
        <p:spPr>
          <a:xfrm>
            <a:off x="2027011" y="3067058"/>
            <a:ext cx="2170150" cy="21682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13553" y="3718494"/>
            <a:ext cx="8602729" cy="830997"/>
          </a:xfrm>
          <a:prstGeom prst="rect">
            <a:avLst/>
          </a:prstGeom>
          <a:noFill/>
        </p:spPr>
        <p:txBody>
          <a:bodyPr wrap="square" rtlCol="0">
            <a:spAutoFit/>
          </a:bodyPr>
          <a:lstStyle/>
          <a:p>
            <a:pPr algn="just"/>
            <a:r>
              <a:rPr lang="es-MX" sz="1600" dirty="0">
                <a:latin typeface="Century Gothic"/>
                <a:cs typeface="Century Gothic"/>
              </a:rPr>
              <a:t>2</a:t>
            </a:r>
            <a:r>
              <a:rPr lang="es-MX" sz="1600" dirty="0" smtClean="0">
                <a:latin typeface="Century Gothic"/>
                <a:cs typeface="Century Gothic"/>
              </a:rPr>
              <a:t>. </a:t>
            </a:r>
            <a:r>
              <a:rPr lang="es-MX" sz="1600" b="1" dirty="0" smtClean="0">
                <a:solidFill>
                  <a:srgbClr val="80B606"/>
                </a:solidFill>
                <a:latin typeface="Century Gothic"/>
                <a:cs typeface="Century Gothic"/>
              </a:rPr>
              <a:t>Dar click en “borrar todo” </a:t>
            </a:r>
            <a:r>
              <a:rPr lang="es-MX" sz="1600" dirty="0" smtClean="0">
                <a:latin typeface="Century Gothic"/>
                <a:cs typeface="Century Gothic"/>
              </a:rPr>
              <a:t>para eliminar todos los saldos que han sido colocados. Cada sección del balance, activo pasivo y capital contable pueden ser eliminadas por separado.</a:t>
            </a:r>
            <a:endParaRPr lang="es-MX" sz="1600" b="1" dirty="0">
              <a:solidFill>
                <a:srgbClr val="80B606"/>
              </a:solidFill>
              <a:latin typeface="Century Gothic"/>
              <a:cs typeface="Century Gothic"/>
            </a:endParaRPr>
          </a:p>
        </p:txBody>
      </p:sp>
      <p:sp>
        <p:nvSpPr>
          <p:cNvPr id="10" name="Rectangle 9"/>
          <p:cNvSpPr/>
          <p:nvPr/>
        </p:nvSpPr>
        <p:spPr>
          <a:xfrm>
            <a:off x="680859" y="4925830"/>
            <a:ext cx="885214" cy="307864"/>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Balance General</a:t>
            </a:r>
          </a:p>
        </p:txBody>
      </p:sp>
      <p:sp>
        <p:nvSpPr>
          <p:cNvPr id="13" name="Action Button: Return 12">
            <a:hlinkClick r:id="rId5" action="ppaction://hlinksldjump" highlightClick="1"/>
          </p:cNvPr>
          <p:cNvSpPr/>
          <p:nvPr/>
        </p:nvSpPr>
        <p:spPr>
          <a:xfrm>
            <a:off x="702792" y="119530"/>
            <a:ext cx="283326" cy="201024"/>
          </a:xfrm>
          <a:prstGeom prst="actionButtonRetur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Action Button: Home 13">
            <a:hlinkClick r:id="rId6" action="ppaction://hlinksldjump" highlightClick="1"/>
          </p:cNvPr>
          <p:cNvSpPr/>
          <p:nvPr/>
        </p:nvSpPr>
        <p:spPr>
          <a:xfrm>
            <a:off x="313552" y="119530"/>
            <a:ext cx="276589" cy="201024"/>
          </a:xfrm>
          <a:prstGeom prst="actionButtonHo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07891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229" y="63482"/>
            <a:ext cx="3791063" cy="2209800"/>
          </a:xfrm>
        </p:spPr>
        <p:txBody>
          <a:bodyPr/>
          <a:lstStyle/>
          <a:p>
            <a:pPr algn="ctr"/>
            <a:r>
              <a:rPr lang="es-MX" b="1" dirty="0" smtClean="0">
                <a:solidFill>
                  <a:schemeClr val="accent1"/>
                </a:solidFill>
                <a:latin typeface="Century Gothic"/>
                <a:cs typeface="Century Gothic"/>
              </a:rPr>
              <a:t>ContaUno  </a:t>
            </a:r>
            <a:r>
              <a:rPr lang="es-MX" dirty="0" smtClean="0">
                <a:solidFill>
                  <a:schemeClr val="accent1"/>
                </a:solidFill>
                <a:latin typeface="Century Gothic"/>
                <a:cs typeface="Century Gothic"/>
              </a:rPr>
              <a:t>Contactos</a:t>
            </a:r>
            <a:endParaRPr lang="es-MX" dirty="0">
              <a:solidFill>
                <a:schemeClr val="accent1"/>
              </a:solidFill>
              <a:latin typeface="Century Gothic"/>
              <a:cs typeface="Century Gothic"/>
            </a:endParaRPr>
          </a:p>
        </p:txBody>
      </p:sp>
      <p:sp>
        <p:nvSpPr>
          <p:cNvPr id="3" name="Text Placeholder 2"/>
          <p:cNvSpPr>
            <a:spLocks noGrp="1"/>
          </p:cNvSpPr>
          <p:nvPr>
            <p:ph type="body" sz="half" idx="2"/>
          </p:nvPr>
        </p:nvSpPr>
        <p:spPr>
          <a:xfrm>
            <a:off x="4695229" y="2649070"/>
            <a:ext cx="3991571" cy="3505667"/>
          </a:xfrm>
        </p:spPr>
        <p:txBody>
          <a:bodyPr/>
          <a:lstStyle/>
          <a:p>
            <a:r>
              <a:rPr lang="en-US" dirty="0" err="1" smtClean="0"/>
              <a:t>Mtra</a:t>
            </a:r>
            <a:r>
              <a:rPr lang="en-US" dirty="0" smtClean="0"/>
              <a:t>. Lilia </a:t>
            </a:r>
            <a:r>
              <a:rPr lang="en-US" dirty="0" err="1" smtClean="0"/>
              <a:t>López</a:t>
            </a:r>
            <a:r>
              <a:rPr lang="en-US" dirty="0" smtClean="0"/>
              <a:t> Galindo</a:t>
            </a:r>
          </a:p>
          <a:p>
            <a:r>
              <a:rPr lang="en-US" dirty="0" smtClean="0">
                <a:hlinkClick r:id="rId2"/>
              </a:rPr>
              <a:t>lgalindo@itesm.mx</a:t>
            </a:r>
            <a:endParaRPr lang="en-US" dirty="0" smtClean="0"/>
          </a:p>
          <a:p>
            <a:r>
              <a:rPr lang="en-US" dirty="0" smtClean="0"/>
              <a:t>044 55 32 20 75 10</a:t>
            </a:r>
            <a:endParaRPr lang="en-US" dirty="0" smtClean="0"/>
          </a:p>
          <a:p>
            <a:endParaRPr lang="en-US" dirty="0" smtClean="0"/>
          </a:p>
          <a:p>
            <a:r>
              <a:rPr lang="en-US" dirty="0" smtClean="0"/>
              <a:t>Paola Solis Espinosa</a:t>
            </a:r>
          </a:p>
          <a:p>
            <a:r>
              <a:rPr lang="en-US" dirty="0" smtClean="0">
                <a:hlinkClick r:id="rId3"/>
              </a:rPr>
              <a:t>paalvian2000@itesm.mx</a:t>
            </a:r>
            <a:endParaRPr lang="en-US" dirty="0" smtClean="0"/>
          </a:p>
          <a:p>
            <a:endParaRPr lang="en-US" dirty="0" smtClean="0"/>
          </a:p>
          <a:p>
            <a:r>
              <a:rPr lang="en-US" dirty="0" smtClean="0"/>
              <a:t>Juan Carlos Hernández </a:t>
            </a:r>
            <a:r>
              <a:rPr lang="en-US" dirty="0" err="1" smtClean="0"/>
              <a:t>López</a:t>
            </a:r>
            <a:endParaRPr lang="en-US" dirty="0" smtClean="0"/>
          </a:p>
          <a:p>
            <a:r>
              <a:rPr lang="en-US" dirty="0" smtClean="0">
                <a:hlinkClick r:id="rId4"/>
              </a:rPr>
              <a:t>Juancarlos.hdz51@hotmail.com</a:t>
            </a:r>
            <a:endParaRPr lang="en-US" dirty="0" smtClean="0"/>
          </a:p>
          <a:p>
            <a:endParaRPr lang="en-US" dirty="0"/>
          </a:p>
          <a:p>
            <a:endParaRPr lang="en-US" dirty="0"/>
          </a:p>
        </p:txBody>
      </p:sp>
      <p:pic>
        <p:nvPicPr>
          <p:cNvPr id="7" name="Picture Placeholder 6" descr="ICONO TEC NUEVO.psd"/>
          <p:cNvPicPr>
            <a:picLocks noGrp="1" noChangeAspect="1"/>
          </p:cNvPicPr>
          <p:nvPr>
            <p:ph type="pic" sz="quarter" idx="13"/>
          </p:nvPr>
        </p:nvPicPr>
        <p:blipFill>
          <a:blip r:embed="rId5" cstate="email">
            <a:extLst>
              <a:ext uri="{28A0092B-C50C-407E-A947-70E740481C1C}">
                <a14:useLocalDpi xmlns:a14="http://schemas.microsoft.com/office/drawing/2010/main" val="0"/>
              </a:ext>
            </a:extLst>
          </a:blip>
          <a:srcRect l="10327" r="10327"/>
          <a:stretch>
            <a:fillRect/>
          </a:stretch>
        </p:blipFill>
        <p:spPr>
          <a:xfrm>
            <a:off x="589584" y="1554684"/>
            <a:ext cx="3505200" cy="3505200"/>
          </a:xfrm>
        </p:spPr>
      </p:pic>
      <p:sp>
        <p:nvSpPr>
          <p:cNvPr id="8" name="Action Button: Home 7">
            <a:hlinkClick r:id="rId6" action="ppaction://hlinksldjump" highlightClick="1"/>
          </p:cNvPr>
          <p:cNvSpPr/>
          <p:nvPr/>
        </p:nvSpPr>
        <p:spPr>
          <a:xfrm>
            <a:off x="8153992" y="6154737"/>
            <a:ext cx="532808" cy="463035"/>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89177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495838" y="2283580"/>
            <a:ext cx="5825067" cy="4315073"/>
          </a:xfrm>
          <a:prstGeom prst="rect">
            <a:avLst/>
          </a:prstGeom>
        </p:spPr>
      </p:pic>
      <p:pic>
        <p:nvPicPr>
          <p:cNvPr id="9" name="Picture 8"/>
          <p:cNvPicPr>
            <a:picLocks noChangeAspect="1"/>
          </p:cNvPicPr>
          <p:nvPr/>
        </p:nvPicPr>
        <p:blipFill>
          <a:blip r:embed="rId3"/>
          <a:stretch>
            <a:fillRect/>
          </a:stretch>
        </p:blipFill>
        <p:spPr>
          <a:xfrm>
            <a:off x="4326108" y="2831104"/>
            <a:ext cx="2032000" cy="2271059"/>
          </a:xfrm>
          <a:prstGeom prst="rect">
            <a:avLst/>
          </a:prstGeom>
          <a:ln>
            <a:noFill/>
          </a:ln>
          <a:effectLst>
            <a:outerShdw blurRad="292100" dist="139700" dir="2700000" algn="tl" rotWithShape="0">
              <a:srgbClr val="333333">
                <a:alpha val="65000"/>
              </a:srgbClr>
            </a:outerShdw>
          </a:effectLst>
        </p:spPr>
      </p:pic>
      <p:sp>
        <p:nvSpPr>
          <p:cNvPr id="10" name="Striped Right Arrow 9"/>
          <p:cNvSpPr/>
          <p:nvPr/>
        </p:nvSpPr>
        <p:spPr>
          <a:xfrm>
            <a:off x="2321947" y="3670300"/>
            <a:ext cx="1490133" cy="296334"/>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TextBox 17"/>
          <p:cNvSpPr txBox="1"/>
          <p:nvPr/>
        </p:nvSpPr>
        <p:spPr>
          <a:xfrm>
            <a:off x="220134" y="1358374"/>
            <a:ext cx="8568266" cy="646331"/>
          </a:xfrm>
          <a:prstGeom prst="rect">
            <a:avLst/>
          </a:prstGeom>
          <a:noFill/>
          <a:effectLst>
            <a:outerShdw blurRad="76200" dir="13500000" sy="23000" kx="1200000" algn="br" rotWithShape="0">
              <a:prstClr val="black">
                <a:alpha val="20000"/>
              </a:prstClr>
            </a:outerShdw>
          </a:effectLst>
        </p:spPr>
        <p:txBody>
          <a:bodyPr wrap="square" rtlCol="0">
            <a:spAutoFit/>
          </a:bodyPr>
          <a:lstStyle/>
          <a:p>
            <a:r>
              <a:rPr lang="es-ES_tradnl" dirty="0" smtClean="0">
                <a:latin typeface="Century Gothic"/>
                <a:ea typeface="AppleGothic"/>
                <a:cs typeface="Century Gothic"/>
              </a:rPr>
              <a:t>Una vez descargado el archivo, </a:t>
            </a:r>
            <a:r>
              <a:rPr lang="es-ES_tradnl" b="1" dirty="0" smtClean="0">
                <a:solidFill>
                  <a:srgbClr val="80B606"/>
                </a:solidFill>
                <a:latin typeface="Century Gothic"/>
                <a:ea typeface="AppleGothic"/>
                <a:cs typeface="Century Gothic"/>
              </a:rPr>
              <a:t>dar click en el ícono ContaUno Installer, para dar inicio al proceso de instalación</a:t>
            </a:r>
            <a:r>
              <a:rPr lang="es-ES_tradnl" dirty="0" smtClean="0">
                <a:latin typeface="Century Gothic"/>
                <a:cs typeface="Century Gothic"/>
              </a:rPr>
              <a:t>. </a:t>
            </a:r>
            <a:endParaRPr lang="es-ES_tradnl" dirty="0">
              <a:latin typeface="Century Gothic"/>
              <a:cs typeface="Century Gothic"/>
            </a:endParaRPr>
          </a:p>
        </p:txBody>
      </p:sp>
      <p:sp>
        <p:nvSpPr>
          <p:cNvPr id="6" name="TextBox 5"/>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602824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9143" y="3456081"/>
            <a:ext cx="8255000" cy="2621035"/>
          </a:xfrm>
          <a:prstGeom prst="rect">
            <a:avLst/>
          </a:prstGeom>
        </p:spPr>
      </p:pic>
      <p:sp>
        <p:nvSpPr>
          <p:cNvPr id="5" name="TextBox 4"/>
          <p:cNvSpPr txBox="1"/>
          <p:nvPr/>
        </p:nvSpPr>
        <p:spPr>
          <a:xfrm>
            <a:off x="272143" y="1378857"/>
            <a:ext cx="8563428" cy="923330"/>
          </a:xfrm>
          <a:prstGeom prst="rect">
            <a:avLst/>
          </a:prstGeom>
          <a:noFill/>
        </p:spPr>
        <p:txBody>
          <a:bodyPr wrap="square" rtlCol="0">
            <a:spAutoFit/>
          </a:bodyPr>
          <a:lstStyle/>
          <a:p>
            <a:pPr algn="just"/>
            <a:r>
              <a:rPr lang="es-ES_tradnl" dirty="0" smtClean="0">
                <a:latin typeface="Century Gothic"/>
                <a:cs typeface="Century Gothic"/>
              </a:rPr>
              <a:t>A continuación se desplegará el siguiente cuadro de diálogo, que indicará que debe instalarse un complemento java para continuar con el proceso de instalación.</a:t>
            </a:r>
            <a:endParaRPr lang="es-ES_tradnl" dirty="0">
              <a:latin typeface="Century Gothic"/>
              <a:cs typeface="Century Gothic"/>
            </a:endParaRPr>
          </a:p>
        </p:txBody>
      </p:sp>
      <p:sp>
        <p:nvSpPr>
          <p:cNvPr id="6" name="TextBox 5"/>
          <p:cNvSpPr txBox="1"/>
          <p:nvPr/>
        </p:nvSpPr>
        <p:spPr>
          <a:xfrm>
            <a:off x="399143" y="2485571"/>
            <a:ext cx="8436428" cy="369332"/>
          </a:xfrm>
          <a:prstGeom prst="rect">
            <a:avLst/>
          </a:prstGeom>
          <a:noFill/>
        </p:spPr>
        <p:txBody>
          <a:bodyPr wrap="square" rtlCol="0">
            <a:spAutoFit/>
          </a:bodyPr>
          <a:lstStyle/>
          <a:p>
            <a:r>
              <a:rPr lang="es-ES_tradnl" b="1" dirty="0" smtClean="0">
                <a:solidFill>
                  <a:srgbClr val="80B606"/>
                </a:solidFill>
                <a:latin typeface="Century Gothic"/>
                <a:cs typeface="Century Gothic"/>
              </a:rPr>
              <a:t>Dar Click en Instalar para continuar</a:t>
            </a:r>
            <a:r>
              <a:rPr lang="en-US" dirty="0" smtClean="0"/>
              <a:t>.</a:t>
            </a:r>
            <a:endParaRPr lang="en-US" dirty="0"/>
          </a:p>
        </p:txBody>
      </p:sp>
      <p:sp>
        <p:nvSpPr>
          <p:cNvPr id="7" name="TextBox 6"/>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Complemento Java</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2217476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10428" y="1360713"/>
            <a:ext cx="5388429" cy="5261430"/>
          </a:xfrm>
          <a:prstGeom prst="rect">
            <a:avLst/>
          </a:prstGeom>
        </p:spPr>
      </p:pic>
      <p:sp>
        <p:nvSpPr>
          <p:cNvPr id="9" name="Oval 8"/>
          <p:cNvSpPr/>
          <p:nvPr/>
        </p:nvSpPr>
        <p:spPr>
          <a:xfrm>
            <a:off x="8128000" y="5479142"/>
            <a:ext cx="870857" cy="889001"/>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TextBox 9"/>
          <p:cNvSpPr txBox="1"/>
          <p:nvPr/>
        </p:nvSpPr>
        <p:spPr>
          <a:xfrm>
            <a:off x="163286" y="2104571"/>
            <a:ext cx="3211285" cy="2308324"/>
          </a:xfrm>
          <a:prstGeom prst="rect">
            <a:avLst/>
          </a:prstGeom>
          <a:noFill/>
        </p:spPr>
        <p:txBody>
          <a:bodyPr wrap="square" rtlCol="0">
            <a:spAutoFit/>
          </a:bodyPr>
          <a:lstStyle/>
          <a:p>
            <a:pPr algn="just"/>
            <a:r>
              <a:rPr lang="es-ES_tradnl" dirty="0" smtClean="0">
                <a:latin typeface="Century Gothic"/>
                <a:cs typeface="Century Gothic"/>
              </a:rPr>
              <a:t>Se presentarán los términos y condiciones para que el equipo pueda instalar el complemento java.</a:t>
            </a:r>
          </a:p>
          <a:p>
            <a:pPr algn="just"/>
            <a:endParaRPr lang="es-ES_tradnl" b="1" dirty="0">
              <a:solidFill>
                <a:srgbClr val="80B606"/>
              </a:solidFill>
              <a:latin typeface="Century Gothic"/>
              <a:cs typeface="Century Gothic"/>
            </a:endParaRPr>
          </a:p>
          <a:p>
            <a:pPr algn="just"/>
            <a:r>
              <a:rPr lang="es-ES_tradnl" b="1" dirty="0" smtClean="0">
                <a:solidFill>
                  <a:srgbClr val="80B606"/>
                </a:solidFill>
                <a:latin typeface="Century Gothic"/>
                <a:cs typeface="Century Gothic"/>
              </a:rPr>
              <a:t>Por lo tanto se debe dar click en el ícono aceptar para continuar.</a:t>
            </a:r>
            <a:endParaRPr lang="es-ES_tradnl" b="1" dirty="0">
              <a:solidFill>
                <a:srgbClr val="80B606"/>
              </a:solidFill>
              <a:latin typeface="Century Gothic"/>
              <a:cs typeface="Century Gothic"/>
            </a:endParaRPr>
          </a:p>
        </p:txBody>
      </p:sp>
      <p:sp>
        <p:nvSpPr>
          <p:cNvPr id="5" name="TextBox 4"/>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Complemento Java</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3607298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75057" y="2869076"/>
            <a:ext cx="7260538" cy="2506190"/>
          </a:xfrm>
          <a:prstGeom prst="rect">
            <a:avLst/>
          </a:prstGeom>
          <a:ln>
            <a:noFill/>
          </a:ln>
          <a:effectLst>
            <a:softEdge rad="112500"/>
          </a:effectLst>
        </p:spPr>
      </p:pic>
      <p:sp>
        <p:nvSpPr>
          <p:cNvPr id="3" name="TextBox 2"/>
          <p:cNvSpPr txBox="1"/>
          <p:nvPr/>
        </p:nvSpPr>
        <p:spPr>
          <a:xfrm>
            <a:off x="451128" y="1412855"/>
            <a:ext cx="8369741" cy="923330"/>
          </a:xfrm>
          <a:prstGeom prst="rect">
            <a:avLst/>
          </a:prstGeom>
          <a:noFill/>
        </p:spPr>
        <p:txBody>
          <a:bodyPr wrap="square" rtlCol="0">
            <a:spAutoFit/>
          </a:bodyPr>
          <a:lstStyle/>
          <a:p>
            <a:r>
              <a:rPr lang="es-MX" dirty="0" smtClean="0">
                <a:latin typeface="Century Gothic"/>
                <a:cs typeface="Century Gothic"/>
              </a:rPr>
              <a:t>A continuación se inicia el proceso de instalación del complemento Java en el equipo.</a:t>
            </a:r>
          </a:p>
          <a:p>
            <a:r>
              <a:rPr lang="en-US" dirty="0" smtClean="0">
                <a:latin typeface="Century Gothic"/>
                <a:cs typeface="Century Gothic"/>
              </a:rPr>
              <a:t> </a:t>
            </a:r>
            <a:endParaRPr lang="en-US" dirty="0">
              <a:latin typeface="Century Gothic"/>
              <a:cs typeface="Century Gothic"/>
            </a:endParaRPr>
          </a:p>
        </p:txBody>
      </p:sp>
      <p:sp>
        <p:nvSpPr>
          <p:cNvPr id="4" name="TextBox 3"/>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Complemento Java</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964540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50404" y="2880418"/>
            <a:ext cx="7133339" cy="2544830"/>
          </a:xfrm>
          <a:prstGeom prst="rect">
            <a:avLst/>
          </a:prstGeom>
          <a:ln>
            <a:noFill/>
          </a:ln>
          <a:effectLst>
            <a:softEdge rad="112500"/>
          </a:effectLst>
        </p:spPr>
      </p:pic>
      <p:sp>
        <p:nvSpPr>
          <p:cNvPr id="3" name="TextBox 2"/>
          <p:cNvSpPr txBox="1"/>
          <p:nvPr/>
        </p:nvSpPr>
        <p:spPr>
          <a:xfrm>
            <a:off x="702948" y="1355774"/>
            <a:ext cx="7981867" cy="1754327"/>
          </a:xfrm>
          <a:prstGeom prst="rect">
            <a:avLst/>
          </a:prstGeom>
          <a:noFill/>
        </p:spPr>
        <p:txBody>
          <a:bodyPr wrap="square" rtlCol="0">
            <a:spAutoFit/>
          </a:bodyPr>
          <a:lstStyle/>
          <a:p>
            <a:pPr algn="just"/>
            <a:r>
              <a:rPr lang="es-MX" dirty="0" smtClean="0">
                <a:latin typeface="Century Gothic"/>
                <a:cs typeface="Century Gothic"/>
              </a:rPr>
              <a:t>Una vez que se haya concluido el proceso de instalación del complemento Java, podemos continuar a la instalación del Software ContaUno, </a:t>
            </a:r>
            <a:r>
              <a:rPr lang="es-MX" b="1" dirty="0" smtClean="0">
                <a:solidFill>
                  <a:srgbClr val="80B606"/>
                </a:solidFill>
                <a:latin typeface="Century Gothic"/>
                <a:cs typeface="Century Gothic"/>
              </a:rPr>
              <a:t>por lo que se debe dar click en OK</a:t>
            </a:r>
            <a:r>
              <a:rPr lang="es-MX" dirty="0" smtClean="0">
                <a:solidFill>
                  <a:srgbClr val="0A3363"/>
                </a:solidFill>
                <a:latin typeface="Century Gothic"/>
                <a:cs typeface="Century Gothic"/>
              </a:rPr>
              <a:t>.</a:t>
            </a:r>
          </a:p>
          <a:p>
            <a:endParaRPr lang="en-US" dirty="0" smtClean="0"/>
          </a:p>
          <a:p>
            <a:endParaRPr lang="en-US" dirty="0"/>
          </a:p>
          <a:p>
            <a:endParaRPr lang="en-US" dirty="0"/>
          </a:p>
        </p:txBody>
      </p:sp>
      <p:sp>
        <p:nvSpPr>
          <p:cNvPr id="4" name="TextBox 3"/>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Complemento Java</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3358740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4294967295"/>
          </p:nvPr>
        </p:nvSpPr>
        <p:spPr>
          <a:xfrm>
            <a:off x="217314" y="1160275"/>
            <a:ext cx="8707563" cy="1514928"/>
          </a:xfrm>
        </p:spPr>
        <p:txBody>
          <a:bodyPr>
            <a:noAutofit/>
          </a:bodyPr>
          <a:lstStyle/>
          <a:p>
            <a:pPr marL="0" indent="0" algn="just">
              <a:buNone/>
            </a:pPr>
            <a:r>
              <a:rPr lang="es-MX" sz="1600" dirty="0" smtClean="0">
                <a:latin typeface="Century Gothic"/>
                <a:cs typeface="Century Gothic"/>
              </a:rPr>
              <a:t>Para iniciar con la instalación de ContaUno, </a:t>
            </a:r>
            <a:r>
              <a:rPr lang="es-MX" sz="1600" b="1" dirty="0" smtClean="0">
                <a:solidFill>
                  <a:schemeClr val="accent1"/>
                </a:solidFill>
                <a:latin typeface="Century Gothic"/>
                <a:cs typeface="Century Gothic"/>
              </a:rPr>
              <a:t>dar click en el instalador nuevamente. </a:t>
            </a:r>
            <a:r>
              <a:rPr lang="es-MX" sz="1600" dirty="0">
                <a:latin typeface="Century Gothic"/>
                <a:cs typeface="Century Gothic"/>
              </a:rPr>
              <a:t>S</a:t>
            </a:r>
            <a:r>
              <a:rPr lang="es-MX" sz="1600" dirty="0" smtClean="0">
                <a:latin typeface="Century Gothic"/>
                <a:cs typeface="Century Gothic"/>
              </a:rPr>
              <a:t>e </a:t>
            </a:r>
            <a:r>
              <a:rPr lang="es-MX" sz="1600" dirty="0">
                <a:latin typeface="Century Gothic"/>
                <a:cs typeface="Century Gothic"/>
              </a:rPr>
              <a:t>debe seleccionar el idioma </a:t>
            </a:r>
            <a:r>
              <a:rPr lang="es-MX" sz="1600" dirty="0" smtClean="0">
                <a:latin typeface="Century Gothic"/>
                <a:cs typeface="Century Gothic"/>
              </a:rPr>
              <a:t>de la </a:t>
            </a:r>
            <a:r>
              <a:rPr lang="es-MX" sz="1600" dirty="0">
                <a:latin typeface="Century Gothic"/>
                <a:cs typeface="Century Gothic"/>
              </a:rPr>
              <a:t>interfaz que se desea utilizar</a:t>
            </a:r>
            <a:r>
              <a:rPr lang="es-MX" sz="1600" b="1" dirty="0">
                <a:solidFill>
                  <a:srgbClr val="80B606"/>
                </a:solidFill>
                <a:latin typeface="Century Gothic"/>
                <a:cs typeface="Century Gothic"/>
              </a:rPr>
              <a:t>, Dar click en el menú desplegable </a:t>
            </a:r>
            <a:r>
              <a:rPr lang="es-MX" sz="1600" dirty="0">
                <a:latin typeface="Century Gothic"/>
                <a:cs typeface="Century Gothic"/>
              </a:rPr>
              <a:t>y a coninuación se desplegarán 3 opciones, </a:t>
            </a:r>
            <a:r>
              <a:rPr lang="es-MX" sz="1600" b="1" dirty="0">
                <a:solidFill>
                  <a:srgbClr val="80B606"/>
                </a:solidFill>
                <a:latin typeface="Century Gothic"/>
                <a:cs typeface="Century Gothic"/>
              </a:rPr>
              <a:t>dar click en el idioma de su </a:t>
            </a:r>
            <a:r>
              <a:rPr lang="es-MX" sz="1600" b="1" dirty="0" smtClean="0">
                <a:solidFill>
                  <a:srgbClr val="80B606"/>
                </a:solidFill>
                <a:latin typeface="Century Gothic"/>
                <a:cs typeface="Century Gothic"/>
              </a:rPr>
              <a:t>preferencia y dar click en ok</a:t>
            </a:r>
            <a:r>
              <a:rPr lang="es-MX" sz="1600" b="1" dirty="0" smtClean="0">
                <a:solidFill>
                  <a:schemeClr val="tx1"/>
                </a:solidFill>
                <a:latin typeface="Century Gothic"/>
                <a:cs typeface="Century Gothic"/>
              </a:rPr>
              <a:t> </a:t>
            </a:r>
            <a:r>
              <a:rPr lang="es-MX" sz="1600" dirty="0" smtClean="0">
                <a:solidFill>
                  <a:schemeClr val="tx1"/>
                </a:solidFill>
                <a:latin typeface="Century Gothic"/>
                <a:cs typeface="Century Gothic"/>
              </a:rPr>
              <a:t>para continuar.</a:t>
            </a:r>
          </a:p>
          <a:p>
            <a:pPr marL="0" indent="0" algn="just">
              <a:buNone/>
            </a:pPr>
            <a:endParaRPr lang="es-MX" sz="1600" b="1" dirty="0" smtClean="0">
              <a:solidFill>
                <a:schemeClr val="accent1"/>
              </a:solidFill>
              <a:latin typeface="Century Gothic"/>
              <a:cs typeface="Century Gothic"/>
            </a:endParaRPr>
          </a:p>
          <a:p>
            <a:pPr marL="0" indent="0" algn="just">
              <a:buNone/>
            </a:pPr>
            <a:r>
              <a:rPr lang="es-MX" sz="1600" b="1" dirty="0" smtClean="0">
                <a:solidFill>
                  <a:srgbClr val="80B606"/>
                </a:solidFill>
                <a:latin typeface="Century Gothic"/>
                <a:cs typeface="Century Gothic"/>
              </a:rPr>
              <a:t>.</a:t>
            </a:r>
            <a:endParaRPr lang="es-MX" sz="1600" b="1" dirty="0">
              <a:solidFill>
                <a:srgbClr val="80B606"/>
              </a:solidFill>
              <a:latin typeface="Century Gothic"/>
              <a:cs typeface="Century Gothic"/>
            </a:endParaRPr>
          </a:p>
        </p:txBody>
      </p:sp>
      <p:sp>
        <p:nvSpPr>
          <p:cNvPr id="13" name="TextBox 12"/>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ContaUno</a:t>
            </a:r>
            <a:endParaRPr lang="es-MX" sz="3200" dirty="0">
              <a:solidFill>
                <a:schemeClr val="bg1"/>
              </a:solidFill>
              <a:latin typeface="Century Gothic"/>
              <a:cs typeface="Century Gothic"/>
            </a:endParaRPr>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250" b="96094" l="0" r="92593">
                        <a14:foregroundMark x1="43519" y1="74219" x2="43519" y2="74219"/>
                        <a14:foregroundMark x1="37037" y1="79688" x2="37037" y2="79688"/>
                        <a14:foregroundMark x1="13889" y1="70313" x2="13889" y2="70313"/>
                        <a14:foregroundMark x1="27778" y1="76563" x2="27778" y2="76563"/>
                        <a14:foregroundMark x1="52778" y1="84375" x2="52778" y2="84375"/>
                        <a14:foregroundMark x1="64815" y1="71875" x2="64815" y2="71875"/>
                        <a14:foregroundMark x1="18519" y1="76563" x2="18519" y2="76563"/>
                      </a14:backgroundRemoval>
                    </a14:imgEffect>
                  </a14:imgLayer>
                </a14:imgProps>
              </a:ext>
              <a:ext uri="{28A0092B-C50C-407E-A947-70E740481C1C}">
                <a14:useLocalDpi xmlns:a14="http://schemas.microsoft.com/office/drawing/2010/main"/>
              </a:ext>
            </a:extLst>
          </a:blip>
          <a:srcRect t="9232"/>
          <a:stretch/>
        </p:blipFill>
        <p:spPr>
          <a:xfrm>
            <a:off x="400039" y="2879643"/>
            <a:ext cx="1371600" cy="147552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61520" y="2758863"/>
            <a:ext cx="2592338" cy="1717087"/>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621502" y="3078644"/>
            <a:ext cx="2303375" cy="788902"/>
          </a:xfrm>
          <a:prstGeom prst="rect">
            <a:avLst/>
          </a:prstGeom>
        </p:spPr>
      </p:pic>
      <p:cxnSp>
        <p:nvCxnSpPr>
          <p:cNvPr id="11" name="Straight Arrow Connector 10"/>
          <p:cNvCxnSpPr>
            <a:stCxn id="7" idx="3"/>
            <a:endCxn id="4" idx="1"/>
          </p:cNvCxnSpPr>
          <p:nvPr/>
        </p:nvCxnSpPr>
        <p:spPr>
          <a:xfrm>
            <a:off x="1771639" y="3617407"/>
            <a:ext cx="188988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3661520" y="3367267"/>
            <a:ext cx="2753071" cy="500279"/>
          </a:xfrm>
          <a:prstGeom prst="rect">
            <a:avLst/>
          </a:prstGeom>
          <a:solidFill>
            <a:schemeClr val="lt1">
              <a:alpha val="0"/>
            </a:schemeClr>
          </a:solidFill>
          <a:ln w="28575"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TextBox 25"/>
          <p:cNvSpPr txBox="1"/>
          <p:nvPr/>
        </p:nvSpPr>
        <p:spPr>
          <a:xfrm>
            <a:off x="400038" y="5169556"/>
            <a:ext cx="8323805" cy="1077218"/>
          </a:xfrm>
          <a:prstGeom prst="rect">
            <a:avLst/>
          </a:prstGeom>
          <a:noFill/>
        </p:spPr>
        <p:txBody>
          <a:bodyPr wrap="square" rtlCol="0">
            <a:spAutoFit/>
          </a:bodyPr>
          <a:lstStyle/>
          <a:p>
            <a:pPr algn="just"/>
            <a:r>
              <a:rPr lang="es-MX" sz="1600" b="1" u="sng" dirty="0" smtClean="0">
                <a:latin typeface="Century Gothic"/>
                <a:cs typeface="Century Gothic"/>
              </a:rPr>
              <a:t>Nota:</a:t>
            </a:r>
            <a:r>
              <a:rPr lang="es-MX" sz="1600" b="1" dirty="0" smtClean="0">
                <a:latin typeface="Century Gothic"/>
                <a:cs typeface="Century Gothic"/>
              </a:rPr>
              <a:t> </a:t>
            </a:r>
            <a:r>
              <a:rPr lang="es-MX" sz="1600" dirty="0" smtClean="0">
                <a:latin typeface="Century Gothic"/>
                <a:cs typeface="Century Gothic"/>
              </a:rPr>
              <a:t>Es posible cambiar el idioma del programa ya que esté instalado el programa, más adelante se muestra como realizar este cambio. El idioma seleccionado modifica solamente la interfaz del programa no el ejercicio contable.</a:t>
            </a:r>
            <a:endParaRPr lang="es-MX" sz="1600" dirty="0">
              <a:latin typeface="Century Gothic"/>
              <a:cs typeface="Century Gothic"/>
            </a:endParaRPr>
          </a:p>
        </p:txBody>
      </p:sp>
      <p:sp>
        <p:nvSpPr>
          <p:cNvPr id="27" name="Oval 26"/>
          <p:cNvSpPr/>
          <p:nvPr/>
        </p:nvSpPr>
        <p:spPr>
          <a:xfrm>
            <a:off x="4451726" y="3976582"/>
            <a:ext cx="987847" cy="378588"/>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28221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6888" y="2672311"/>
            <a:ext cx="5288970" cy="3972897"/>
          </a:xfrm>
          <a:prstGeom prst="rect">
            <a:avLst/>
          </a:prstGeom>
        </p:spPr>
      </p:pic>
      <p:sp>
        <p:nvSpPr>
          <p:cNvPr id="3" name="Oval 2"/>
          <p:cNvSpPr/>
          <p:nvPr/>
        </p:nvSpPr>
        <p:spPr>
          <a:xfrm>
            <a:off x="5854924" y="5974045"/>
            <a:ext cx="1113114" cy="671163"/>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p:cNvSpPr/>
          <p:nvPr/>
        </p:nvSpPr>
        <p:spPr>
          <a:xfrm>
            <a:off x="244864" y="1575710"/>
            <a:ext cx="8758807" cy="646331"/>
          </a:xfrm>
          <a:prstGeom prst="rect">
            <a:avLst/>
          </a:prstGeom>
        </p:spPr>
        <p:txBody>
          <a:bodyPr wrap="square">
            <a:spAutoFit/>
          </a:bodyPr>
          <a:lstStyle/>
          <a:p>
            <a:r>
              <a:rPr lang="es-MX" dirty="0">
                <a:latin typeface="Century Gothic"/>
                <a:cs typeface="Century Gothic"/>
              </a:rPr>
              <a:t>Se desplegará la siguiente venta de Bienvenida a la instalación de ContaUno. </a:t>
            </a:r>
            <a:r>
              <a:rPr lang="es-MX" b="1" dirty="0">
                <a:solidFill>
                  <a:srgbClr val="80B606"/>
                </a:solidFill>
                <a:latin typeface="Century Gothic"/>
                <a:cs typeface="Century Gothic"/>
              </a:rPr>
              <a:t>Dar click en Siguiente para dar Inicio</a:t>
            </a:r>
            <a:endParaRPr lang="en-US" dirty="0"/>
          </a:p>
        </p:txBody>
      </p:sp>
      <p:sp>
        <p:nvSpPr>
          <p:cNvPr id="5" name="TextBox 4"/>
          <p:cNvSpPr txBox="1"/>
          <p:nvPr/>
        </p:nvSpPr>
        <p:spPr>
          <a:xfrm>
            <a:off x="987693" y="102062"/>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ContaUno</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3747075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771577" y="2163827"/>
            <a:ext cx="6082935" cy="448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7875" y="1224817"/>
            <a:ext cx="8560007" cy="923330"/>
          </a:xfrm>
          <a:prstGeom prst="rect">
            <a:avLst/>
          </a:prstGeom>
          <a:noFill/>
        </p:spPr>
        <p:txBody>
          <a:bodyPr wrap="square" rtlCol="0">
            <a:spAutoFit/>
          </a:bodyPr>
          <a:lstStyle/>
          <a:p>
            <a:pPr algn="just"/>
            <a:r>
              <a:rPr lang="es-MX" dirty="0" smtClean="0">
                <a:latin typeface="Century Gothic"/>
                <a:cs typeface="Century Gothic"/>
              </a:rPr>
              <a:t>A continuación se desplegará la licencia del programa. </a:t>
            </a:r>
            <a:r>
              <a:rPr lang="es-MX" b="1" dirty="0" smtClean="0">
                <a:solidFill>
                  <a:schemeClr val="accent1"/>
                </a:solidFill>
                <a:latin typeface="Century Gothic"/>
                <a:cs typeface="Century Gothic"/>
              </a:rPr>
              <a:t>“Dar click en Acepto los términos de este acuerdo de licencia” y click en Siguiente para continuar.</a:t>
            </a:r>
            <a:endParaRPr lang="es-MX" b="1" dirty="0">
              <a:solidFill>
                <a:schemeClr val="accent1"/>
              </a:solidFill>
              <a:latin typeface="Century Gothic"/>
              <a:cs typeface="Century Gothic"/>
            </a:endParaRPr>
          </a:p>
        </p:txBody>
      </p:sp>
      <p:sp>
        <p:nvSpPr>
          <p:cNvPr id="4" name="Oval 3"/>
          <p:cNvSpPr/>
          <p:nvPr/>
        </p:nvSpPr>
        <p:spPr>
          <a:xfrm>
            <a:off x="5910481" y="6021085"/>
            <a:ext cx="1066081" cy="627196"/>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6" name="Straight Arrow Connector 5"/>
          <p:cNvCxnSpPr/>
          <p:nvPr/>
        </p:nvCxnSpPr>
        <p:spPr>
          <a:xfrm flipV="1">
            <a:off x="736850" y="5660447"/>
            <a:ext cx="1191503" cy="156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297875" y="5456608"/>
            <a:ext cx="266521" cy="369332"/>
          </a:xfrm>
          <a:prstGeom prst="rect">
            <a:avLst/>
          </a:prstGeom>
          <a:ln w="38100" cmpd="sng"/>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1</a:t>
            </a:r>
            <a:endParaRPr lang="en-US" dirty="0"/>
          </a:p>
        </p:txBody>
      </p:sp>
      <p:sp>
        <p:nvSpPr>
          <p:cNvPr id="8" name="TextBox 7"/>
          <p:cNvSpPr txBox="1"/>
          <p:nvPr/>
        </p:nvSpPr>
        <p:spPr>
          <a:xfrm>
            <a:off x="8324842" y="5825940"/>
            <a:ext cx="31355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2</a:t>
            </a:r>
            <a:endParaRPr lang="en-US" dirty="0"/>
          </a:p>
        </p:txBody>
      </p:sp>
      <p:cxnSp>
        <p:nvCxnSpPr>
          <p:cNvPr id="10" name="Straight Arrow Connector 9"/>
          <p:cNvCxnSpPr>
            <a:stCxn id="4" idx="6"/>
            <a:endCxn id="8" idx="1"/>
          </p:cNvCxnSpPr>
          <p:nvPr/>
        </p:nvCxnSpPr>
        <p:spPr>
          <a:xfrm flipV="1">
            <a:off x="6976562" y="6010606"/>
            <a:ext cx="1348280" cy="3240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ContaUno</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2181044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755900" y="2443792"/>
            <a:ext cx="5643959" cy="425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6264" y="1097594"/>
            <a:ext cx="8465941" cy="1200329"/>
          </a:xfrm>
          <a:prstGeom prst="rect">
            <a:avLst/>
          </a:prstGeom>
          <a:noFill/>
        </p:spPr>
        <p:txBody>
          <a:bodyPr wrap="square" rtlCol="0">
            <a:spAutoFit/>
          </a:bodyPr>
          <a:lstStyle/>
          <a:p>
            <a:pPr algn="just"/>
            <a:r>
              <a:rPr lang="es-MX" dirty="0" smtClean="0">
                <a:latin typeface="Century Gothic"/>
                <a:cs typeface="Century Gothic"/>
              </a:rPr>
              <a:t>Se desplegará la siguiente ventana, donde se mostrará la ruta de instalación del programa, en caso de querer instalarlo en alguna diferente se debe </a:t>
            </a:r>
            <a:r>
              <a:rPr lang="es-MX" b="1" dirty="0" smtClean="0">
                <a:solidFill>
                  <a:srgbClr val="80B606"/>
                </a:solidFill>
                <a:latin typeface="Century Gothic"/>
                <a:cs typeface="Century Gothic"/>
              </a:rPr>
              <a:t>dar click en el botón escoger y seleccionar la deseada</a:t>
            </a:r>
            <a:r>
              <a:rPr lang="es-MX" dirty="0" smtClean="0">
                <a:latin typeface="Century Gothic"/>
                <a:cs typeface="Century Gothic"/>
              </a:rPr>
              <a:t>; y </a:t>
            </a:r>
            <a:r>
              <a:rPr lang="es-MX" b="1" dirty="0" smtClean="0">
                <a:solidFill>
                  <a:srgbClr val="80B606"/>
                </a:solidFill>
                <a:latin typeface="Century Gothic"/>
                <a:cs typeface="Century Gothic"/>
              </a:rPr>
              <a:t>dar click en Siguiente para continuar.</a:t>
            </a:r>
            <a:endParaRPr lang="es-MX" b="1" dirty="0">
              <a:solidFill>
                <a:srgbClr val="80B606"/>
              </a:solidFill>
              <a:latin typeface="Century Gothic"/>
              <a:cs typeface="Century Gothic"/>
            </a:endParaRPr>
          </a:p>
        </p:txBody>
      </p:sp>
      <p:sp>
        <p:nvSpPr>
          <p:cNvPr id="4" name="Oval 3"/>
          <p:cNvSpPr/>
          <p:nvPr/>
        </p:nvSpPr>
        <p:spPr>
          <a:xfrm>
            <a:off x="5628283" y="6005405"/>
            <a:ext cx="909305" cy="689916"/>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6" name="Straight Arrow Connector 5"/>
          <p:cNvCxnSpPr/>
          <p:nvPr/>
        </p:nvCxnSpPr>
        <p:spPr>
          <a:xfrm flipH="1">
            <a:off x="7274438" y="4547173"/>
            <a:ext cx="141099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Oval 7"/>
          <p:cNvSpPr/>
          <p:nvPr/>
        </p:nvSpPr>
        <p:spPr>
          <a:xfrm>
            <a:off x="6114291" y="4061096"/>
            <a:ext cx="1160147" cy="987835"/>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Oval 9"/>
          <p:cNvSpPr/>
          <p:nvPr/>
        </p:nvSpPr>
        <p:spPr>
          <a:xfrm>
            <a:off x="8685428" y="4421734"/>
            <a:ext cx="266521" cy="2508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ContaUno</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3227255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MX" dirty="0" smtClean="0">
                <a:latin typeface="Century Gothic"/>
                <a:cs typeface="Century Gothic"/>
              </a:rPr>
              <a:t>Contenido</a:t>
            </a:r>
            <a:endParaRPr lang="es-MX" dirty="0">
              <a:latin typeface="Century Gothic"/>
              <a:cs typeface="Century Gothic"/>
            </a:endParaRPr>
          </a:p>
        </p:txBody>
      </p:sp>
      <p:sp>
        <p:nvSpPr>
          <p:cNvPr id="8" name="Content Placeholder 7"/>
          <p:cNvSpPr>
            <a:spLocks noGrp="1"/>
          </p:cNvSpPr>
          <p:nvPr>
            <p:ph idx="1"/>
          </p:nvPr>
        </p:nvSpPr>
        <p:spPr/>
        <p:txBody>
          <a:bodyPr>
            <a:normAutofit/>
          </a:bodyPr>
          <a:lstStyle/>
          <a:p>
            <a:pPr marL="457200" indent="-457200" algn="just">
              <a:lnSpc>
                <a:spcPct val="150000"/>
              </a:lnSpc>
              <a:buFont typeface="Wingdings" pitchFamily="2" charset="2"/>
              <a:buChar char="v"/>
            </a:pPr>
            <a:endParaRPr lang="es-MX" sz="1600" dirty="0" smtClean="0">
              <a:solidFill>
                <a:srgbClr val="0A3363"/>
              </a:solidFill>
            </a:endParaRPr>
          </a:p>
          <a:p>
            <a:pPr algn="just">
              <a:lnSpc>
                <a:spcPct val="150000"/>
              </a:lnSpc>
              <a:buFont typeface="Wingdings" charset="2"/>
              <a:buChar char="u"/>
            </a:pPr>
            <a:r>
              <a:rPr lang="es-MX" sz="1600" dirty="0" smtClean="0">
                <a:solidFill>
                  <a:srgbClr val="0A3363"/>
                </a:solidFill>
                <a:latin typeface="Century Gothic"/>
                <a:cs typeface="Century Gothic"/>
              </a:rPr>
              <a:t>Introducción</a:t>
            </a:r>
          </a:p>
          <a:p>
            <a:pPr algn="just">
              <a:lnSpc>
                <a:spcPct val="150000"/>
              </a:lnSpc>
              <a:buFont typeface="Wingdings" charset="2"/>
              <a:buChar char="u"/>
            </a:pPr>
            <a:r>
              <a:rPr lang="es-MX" sz="1600" dirty="0" smtClean="0">
                <a:solidFill>
                  <a:srgbClr val="0A3363"/>
                </a:solidFill>
                <a:latin typeface="Century Gothic"/>
                <a:cs typeface="Century Gothic"/>
              </a:rPr>
              <a:t>Proceso de instalación</a:t>
            </a:r>
          </a:p>
          <a:p>
            <a:pPr algn="just">
              <a:lnSpc>
                <a:spcPct val="150000"/>
              </a:lnSpc>
              <a:buFont typeface="Wingdings" charset="2"/>
              <a:buChar char="u"/>
            </a:pPr>
            <a:r>
              <a:rPr lang="es-MX" sz="1600" dirty="0" smtClean="0">
                <a:solidFill>
                  <a:srgbClr val="0A3363"/>
                </a:solidFill>
                <a:latin typeface="Century Gothic"/>
                <a:cs typeface="Century Gothic"/>
              </a:rPr>
              <a:t>Iniciando ContaUno</a:t>
            </a:r>
          </a:p>
          <a:p>
            <a:pPr algn="just">
              <a:lnSpc>
                <a:spcPct val="150000"/>
              </a:lnSpc>
              <a:buFont typeface="Wingdings" charset="2"/>
              <a:buChar char="u"/>
            </a:pPr>
            <a:r>
              <a:rPr lang="es-MX" sz="1600" dirty="0" smtClean="0">
                <a:solidFill>
                  <a:srgbClr val="0A3363"/>
                </a:solidFill>
                <a:latin typeface="Century Gothic"/>
                <a:cs typeface="Century Gothic"/>
              </a:rPr>
              <a:t>Bienvenido a ContaUno</a:t>
            </a:r>
          </a:p>
          <a:p>
            <a:pPr algn="just">
              <a:lnSpc>
                <a:spcPct val="150000"/>
              </a:lnSpc>
              <a:buFont typeface="Wingdings" charset="2"/>
              <a:buChar char="u"/>
            </a:pPr>
            <a:r>
              <a:rPr lang="es-MX" sz="1600" dirty="0" smtClean="0">
                <a:solidFill>
                  <a:srgbClr val="0A3363"/>
                </a:solidFill>
                <a:latin typeface="Century Gothic"/>
                <a:cs typeface="Century Gothic"/>
              </a:rPr>
              <a:t>Contactos </a:t>
            </a:r>
            <a:endParaRPr lang="es-MX" sz="1600" dirty="0">
              <a:solidFill>
                <a:srgbClr val="0A3363"/>
              </a:solidFill>
              <a:latin typeface="Century Gothic"/>
              <a:cs typeface="Century Gothic"/>
            </a:endParaRPr>
          </a:p>
          <a:p>
            <a:endParaRPr lang="en-US" sz="1600" dirty="0">
              <a:solidFill>
                <a:srgbClr val="0A3363"/>
              </a:solidFill>
            </a:endParaRPr>
          </a:p>
        </p:txBody>
      </p:sp>
      <p:sp>
        <p:nvSpPr>
          <p:cNvPr id="10" name="Action Button: Document 9">
            <a:hlinkClick r:id="rId2" action="ppaction://hlinksldjump" highlightClick="1"/>
          </p:cNvPr>
          <p:cNvSpPr/>
          <p:nvPr/>
        </p:nvSpPr>
        <p:spPr>
          <a:xfrm>
            <a:off x="4575629" y="961571"/>
            <a:ext cx="290286" cy="399143"/>
          </a:xfrm>
          <a:prstGeom prst="actionButtonDocumen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Action Button: Document 4">
            <a:hlinkClick r:id="rId3" action="ppaction://hlinksldjump" highlightClick="1"/>
          </p:cNvPr>
          <p:cNvSpPr/>
          <p:nvPr/>
        </p:nvSpPr>
        <p:spPr>
          <a:xfrm>
            <a:off x="4575629" y="1660346"/>
            <a:ext cx="290286" cy="379934"/>
          </a:xfrm>
          <a:prstGeom prst="actionButtonDocumen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Action Button: Document 5">
            <a:hlinkClick r:id="rId4" action="ppaction://hlinksldjump" highlightClick="1"/>
          </p:cNvPr>
          <p:cNvSpPr/>
          <p:nvPr/>
        </p:nvSpPr>
        <p:spPr>
          <a:xfrm>
            <a:off x="4575629" y="2198283"/>
            <a:ext cx="290286" cy="376318"/>
          </a:xfrm>
          <a:prstGeom prst="actionButtonDocumen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Action Button: Document 1">
            <a:hlinkClick r:id="rId5" action="ppaction://hlinksldjump" highlightClick="1"/>
          </p:cNvPr>
          <p:cNvSpPr/>
          <p:nvPr/>
        </p:nvSpPr>
        <p:spPr>
          <a:xfrm>
            <a:off x="4575629" y="2814603"/>
            <a:ext cx="290286" cy="418353"/>
          </a:xfrm>
          <a:prstGeom prst="actionButtonDocumen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Action Button: Home 3">
            <a:hlinkClick r:id="" action="ppaction://noaction" highlightClick="1"/>
          </p:cNvPr>
          <p:cNvSpPr/>
          <p:nvPr/>
        </p:nvSpPr>
        <p:spPr>
          <a:xfrm>
            <a:off x="3738783" y="2040280"/>
            <a:ext cx="456198" cy="368156"/>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Action Button: Document 8">
            <a:hlinkClick r:id="rId6" action="ppaction://hlinksldjump" highlightClick="1"/>
          </p:cNvPr>
          <p:cNvSpPr/>
          <p:nvPr/>
        </p:nvSpPr>
        <p:spPr>
          <a:xfrm>
            <a:off x="4575629" y="3409155"/>
            <a:ext cx="290286" cy="434500"/>
          </a:xfrm>
          <a:prstGeom prst="actionButtonDocumen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38595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28975" y="2297107"/>
            <a:ext cx="4831916" cy="3622058"/>
          </a:xfrm>
          <a:prstGeom prst="rect">
            <a:avLst/>
          </a:prstGeom>
        </p:spPr>
      </p:pic>
      <p:sp>
        <p:nvSpPr>
          <p:cNvPr id="7" name="TextBox 6"/>
          <p:cNvSpPr txBox="1"/>
          <p:nvPr/>
        </p:nvSpPr>
        <p:spPr>
          <a:xfrm>
            <a:off x="360586" y="1144633"/>
            <a:ext cx="8340520" cy="923330"/>
          </a:xfrm>
          <a:prstGeom prst="rect">
            <a:avLst/>
          </a:prstGeom>
          <a:noFill/>
        </p:spPr>
        <p:txBody>
          <a:bodyPr wrap="square" rtlCol="0">
            <a:spAutoFit/>
          </a:bodyPr>
          <a:lstStyle/>
          <a:p>
            <a:pPr algn="just"/>
            <a:r>
              <a:rPr lang="es-MX" dirty="0" smtClean="0">
                <a:latin typeface="Century Gothic"/>
                <a:cs typeface="Century Gothic"/>
              </a:rPr>
              <a:t>La siguiente ventana corresponde al proceso de instalación del programa, no cerrar hasta que aparezca la leyenda de instalación completa. </a:t>
            </a:r>
            <a:r>
              <a:rPr lang="es-MX" b="1" dirty="0" smtClean="0">
                <a:solidFill>
                  <a:schemeClr val="accent1"/>
                </a:solidFill>
                <a:latin typeface="Century Gothic"/>
                <a:cs typeface="Century Gothic"/>
              </a:rPr>
              <a:t>Dar click en siguiente.</a:t>
            </a:r>
            <a:endParaRPr lang="es-MX" b="1" dirty="0">
              <a:solidFill>
                <a:schemeClr val="accent1"/>
              </a:solidFill>
              <a:latin typeface="Century Gothic"/>
              <a:cs typeface="Century Gothic"/>
            </a:endParaRPr>
          </a:p>
        </p:txBody>
      </p:sp>
      <p:cxnSp>
        <p:nvCxnSpPr>
          <p:cNvPr id="10" name="Straight Arrow Connector 9"/>
          <p:cNvCxnSpPr>
            <a:endCxn id="9" idx="0"/>
          </p:cNvCxnSpPr>
          <p:nvPr/>
        </p:nvCxnSpPr>
        <p:spPr>
          <a:xfrm flipH="1">
            <a:off x="3541132" y="3998378"/>
            <a:ext cx="72571" cy="217776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Oval 11"/>
          <p:cNvSpPr/>
          <p:nvPr/>
        </p:nvSpPr>
        <p:spPr>
          <a:xfrm>
            <a:off x="4875755" y="5158691"/>
            <a:ext cx="1191503" cy="878073"/>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28975" y="6176146"/>
            <a:ext cx="3624313" cy="323176"/>
          </a:xfrm>
          <a:prstGeom prst="rect">
            <a:avLst/>
          </a:prstGeom>
        </p:spPr>
      </p:pic>
      <p:sp>
        <p:nvSpPr>
          <p:cNvPr id="8" name="TextBox 7"/>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ContaUno</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3556809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304617" y="2298966"/>
            <a:ext cx="4946304" cy="368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0586" y="1081914"/>
            <a:ext cx="8497297" cy="1200329"/>
          </a:xfrm>
          <a:prstGeom prst="rect">
            <a:avLst/>
          </a:prstGeom>
          <a:noFill/>
        </p:spPr>
        <p:txBody>
          <a:bodyPr wrap="square" rtlCol="0">
            <a:spAutoFit/>
          </a:bodyPr>
          <a:lstStyle/>
          <a:p>
            <a:pPr algn="just"/>
            <a:r>
              <a:rPr lang="es-MX" dirty="0" smtClean="0">
                <a:latin typeface="Century Gothic"/>
                <a:cs typeface="Century Gothic"/>
              </a:rPr>
              <a:t>A continuación se desplegará la ventana, indicando que la instalación ha finalizado con éxito, así como la creación de un programa de desisntalación en la ruta indicada. </a:t>
            </a:r>
            <a:r>
              <a:rPr lang="es-MX" b="1" dirty="0" smtClean="0">
                <a:solidFill>
                  <a:srgbClr val="80B606"/>
                </a:solidFill>
                <a:latin typeface="Century Gothic"/>
                <a:cs typeface="Century Gothic"/>
              </a:rPr>
              <a:t>Dar click en Hecho para concluir la instalación</a:t>
            </a:r>
            <a:endParaRPr lang="es-MX" b="1" dirty="0">
              <a:solidFill>
                <a:srgbClr val="80B606"/>
              </a:solidFill>
              <a:latin typeface="Century Gothic"/>
              <a:cs typeface="Century Gothic"/>
            </a:endParaRPr>
          </a:p>
        </p:txBody>
      </p:sp>
      <p:sp>
        <p:nvSpPr>
          <p:cNvPr id="4" name="Oval 3"/>
          <p:cNvSpPr/>
          <p:nvPr/>
        </p:nvSpPr>
        <p:spPr>
          <a:xfrm>
            <a:off x="6271066" y="5361426"/>
            <a:ext cx="1081759" cy="882730"/>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a:off x="219487" y="2464691"/>
            <a:ext cx="1740222" cy="307777"/>
          </a:xfrm>
          <a:prstGeom prst="rect">
            <a:avLst/>
          </a:prstGeom>
          <a:noFill/>
        </p:spPr>
        <p:txBody>
          <a:bodyPr wrap="square" rtlCol="0">
            <a:spAutoFit/>
          </a:bodyPr>
          <a:lstStyle/>
          <a:p>
            <a:r>
              <a:rPr lang="es-MX" sz="1400" dirty="0" smtClean="0">
                <a:latin typeface="Century Gothic"/>
                <a:cs typeface="Century Gothic"/>
              </a:rPr>
              <a:t>Acceso Directo</a:t>
            </a:r>
            <a:endParaRPr lang="es-MX" sz="1400" dirty="0">
              <a:latin typeface="Century Gothic"/>
              <a:cs typeface="Century Gothic"/>
            </a:endParaRPr>
          </a:p>
        </p:txBody>
      </p:sp>
      <p:sp>
        <p:nvSpPr>
          <p:cNvPr id="9" name="TextBox 8"/>
          <p:cNvSpPr txBox="1"/>
          <p:nvPr/>
        </p:nvSpPr>
        <p:spPr>
          <a:xfrm>
            <a:off x="219487" y="4147949"/>
            <a:ext cx="1740222" cy="523220"/>
          </a:xfrm>
          <a:prstGeom prst="rect">
            <a:avLst/>
          </a:prstGeom>
          <a:noFill/>
        </p:spPr>
        <p:txBody>
          <a:bodyPr wrap="square" rtlCol="0">
            <a:spAutoFit/>
          </a:bodyPr>
          <a:lstStyle/>
          <a:p>
            <a:pPr algn="ctr"/>
            <a:r>
              <a:rPr lang="es-MX" sz="1400" dirty="0" smtClean="0">
                <a:latin typeface="Century Gothic"/>
                <a:cs typeface="Century Gothic"/>
              </a:rPr>
              <a:t>Desisntalación de software</a:t>
            </a:r>
            <a:endParaRPr lang="es-MX" sz="1400" dirty="0">
              <a:latin typeface="Century Gothic"/>
              <a:cs typeface="Century Gothic"/>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0586" y="2772468"/>
            <a:ext cx="1317460" cy="1238744"/>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9675" y="4671169"/>
            <a:ext cx="1218371" cy="1432750"/>
          </a:xfrm>
          <a:prstGeom prst="rect">
            <a:avLst/>
          </a:prstGeom>
          <a:ln>
            <a:noFill/>
          </a:ln>
          <a:effectLst>
            <a:outerShdw blurRad="292100" dist="139700" dir="2700000" algn="tl" rotWithShape="0">
              <a:srgbClr val="333333">
                <a:alpha val="65000"/>
              </a:srgbClr>
            </a:outerShdw>
          </a:effectLst>
        </p:spPr>
      </p:pic>
      <p:sp>
        <p:nvSpPr>
          <p:cNvPr id="11" name="Action Button: End 10">
            <a:hlinkClick r:id="rId5" action="ppaction://hlinksldjump" highlightClick="1"/>
          </p:cNvPr>
          <p:cNvSpPr/>
          <p:nvPr/>
        </p:nvSpPr>
        <p:spPr>
          <a:xfrm>
            <a:off x="8465941" y="5512223"/>
            <a:ext cx="470330" cy="471500"/>
          </a:xfrm>
          <a:prstGeom prst="actionButtonEnd">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Action Button: Home 11">
            <a:hlinkClick r:id="rId6" action="ppaction://hlinksldjump" highlightClick="1"/>
          </p:cNvPr>
          <p:cNvSpPr/>
          <p:nvPr/>
        </p:nvSpPr>
        <p:spPr>
          <a:xfrm>
            <a:off x="8465941" y="6244156"/>
            <a:ext cx="470330" cy="513002"/>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ContaUno</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1508925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527176" y="2649070"/>
            <a:ext cx="4616823" cy="3505667"/>
          </a:xfrm>
        </p:spPr>
        <p:txBody>
          <a:bodyPr/>
          <a:lstStyle/>
          <a:p>
            <a:pPr marL="342900" indent="-342900">
              <a:buFont typeface="Arial"/>
              <a:buChar char="•"/>
            </a:pPr>
            <a:r>
              <a:rPr lang="es-MX" dirty="0">
                <a:latin typeface="Century Gothic"/>
                <a:cs typeface="Century Gothic"/>
              </a:rPr>
              <a:t>Instalación complemento </a:t>
            </a:r>
            <a:r>
              <a:rPr lang="es-MX" dirty="0" smtClean="0">
                <a:latin typeface="Century Gothic"/>
                <a:cs typeface="Century Gothic"/>
              </a:rPr>
              <a:t>Java</a:t>
            </a:r>
          </a:p>
          <a:p>
            <a:pPr marL="342900" indent="-342900">
              <a:buFont typeface="Arial"/>
              <a:buChar char="•"/>
            </a:pPr>
            <a:endParaRPr lang="es-MX" dirty="0">
              <a:latin typeface="Century Gothic"/>
              <a:cs typeface="Century Gothic"/>
            </a:endParaRPr>
          </a:p>
          <a:p>
            <a:pPr marL="342900" indent="-342900">
              <a:buFont typeface="Arial"/>
              <a:buChar char="•"/>
            </a:pPr>
            <a:r>
              <a:rPr lang="es-MX" dirty="0">
                <a:latin typeface="Century Gothic"/>
                <a:cs typeface="Century Gothic"/>
              </a:rPr>
              <a:t>Instalación Software ContaU</a:t>
            </a:r>
            <a:r>
              <a:rPr lang="en-US" dirty="0">
                <a:latin typeface="Century Gothic"/>
                <a:cs typeface="Century Gothic"/>
              </a:rPr>
              <a:t>no</a:t>
            </a:r>
          </a:p>
          <a:p>
            <a:endParaRPr lang="en-US" dirty="0"/>
          </a:p>
        </p:txBody>
      </p:sp>
      <p:pic>
        <p:nvPicPr>
          <p:cNvPr id="5" name="Picture Placeholder 4"/>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a:xfrm>
            <a:off x="224118" y="1256552"/>
            <a:ext cx="3854824" cy="3854824"/>
          </a:xfrm>
        </p:spPr>
      </p:pic>
    </p:spTree>
    <p:extLst>
      <p:ext uri="{BB962C8B-B14F-4D97-AF65-F5344CB8AC3E}">
        <p14:creationId xmlns:p14="http://schemas.microsoft.com/office/powerpoint/2010/main" val="9486177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73529" y="2330824"/>
            <a:ext cx="5667021" cy="42881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248069" y="2977572"/>
            <a:ext cx="1599208" cy="729012"/>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4" name="TextBox 3"/>
          <p:cNvSpPr txBox="1"/>
          <p:nvPr/>
        </p:nvSpPr>
        <p:spPr>
          <a:xfrm>
            <a:off x="373529" y="1400274"/>
            <a:ext cx="8606118" cy="646331"/>
          </a:xfrm>
          <a:prstGeom prst="rect">
            <a:avLst/>
          </a:prstGeom>
          <a:noFill/>
        </p:spPr>
        <p:txBody>
          <a:bodyPr wrap="square" rtlCol="0">
            <a:spAutoFit/>
          </a:bodyPr>
          <a:lstStyle/>
          <a:p>
            <a:r>
              <a:rPr lang="es-MX" dirty="0" smtClean="0">
                <a:latin typeface="Century Gothic"/>
                <a:cs typeface="Century Gothic"/>
              </a:rPr>
              <a:t> Abrir el archivo de instalación, </a:t>
            </a:r>
            <a:r>
              <a:rPr lang="es-MX" b="1" dirty="0" smtClean="0">
                <a:solidFill>
                  <a:srgbClr val="80B606"/>
                </a:solidFill>
                <a:latin typeface="Century Gothic"/>
                <a:cs typeface="Century Gothic"/>
              </a:rPr>
              <a:t>dar click en el archivo que aparece en la ventana. </a:t>
            </a:r>
            <a:endParaRPr lang="es-MX" b="1" dirty="0">
              <a:solidFill>
                <a:srgbClr val="80B606"/>
              </a:solidFill>
              <a:latin typeface="Century Gothic"/>
              <a:cs typeface="Century Gothic"/>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012689" y="3834669"/>
            <a:ext cx="3312802" cy="13191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a:stCxn id="3" idx="5"/>
          </p:cNvCxnSpPr>
          <p:nvPr/>
        </p:nvCxnSpPr>
        <p:spPr>
          <a:xfrm>
            <a:off x="2613078" y="3599823"/>
            <a:ext cx="1399611" cy="852648"/>
          </a:xfrm>
          <a:prstGeom prst="line">
            <a:avLst/>
          </a:prstGeom>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Complemento Java</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3341321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88471" y="2749178"/>
            <a:ext cx="4347709" cy="31301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88471" y="1474980"/>
            <a:ext cx="8038353" cy="923330"/>
          </a:xfrm>
          <a:prstGeom prst="rect">
            <a:avLst/>
          </a:prstGeom>
          <a:noFill/>
        </p:spPr>
        <p:txBody>
          <a:bodyPr wrap="square" rtlCol="0">
            <a:spAutoFit/>
          </a:bodyPr>
          <a:lstStyle/>
          <a:p>
            <a:pPr algn="just"/>
            <a:r>
              <a:rPr lang="es-MX" dirty="0" smtClean="0">
                <a:latin typeface="Century Gothic"/>
                <a:cs typeface="Century Gothic"/>
              </a:rPr>
              <a:t>A continuación se desplegará una ventana para asegurar que se desea abrir el archivo. </a:t>
            </a:r>
            <a:r>
              <a:rPr lang="es-MX" b="1" dirty="0" smtClean="0">
                <a:solidFill>
                  <a:srgbClr val="80B606"/>
                </a:solidFill>
                <a:latin typeface="Century Gothic"/>
                <a:cs typeface="Century Gothic"/>
              </a:rPr>
              <a:t>Dar click en Ejecutar para continuar con la instalación.</a:t>
            </a:r>
            <a:endParaRPr lang="es-MX" b="1" dirty="0">
              <a:solidFill>
                <a:srgbClr val="80B606"/>
              </a:solidFill>
              <a:latin typeface="Century Gothic"/>
              <a:cs typeface="Century Gothic"/>
            </a:endParaRPr>
          </a:p>
        </p:txBody>
      </p:sp>
      <p:sp>
        <p:nvSpPr>
          <p:cNvPr id="4" name="Oval 3"/>
          <p:cNvSpPr/>
          <p:nvPr/>
        </p:nvSpPr>
        <p:spPr>
          <a:xfrm>
            <a:off x="2510118" y="4243294"/>
            <a:ext cx="1150471" cy="702235"/>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5438588" y="2749178"/>
            <a:ext cx="3466352" cy="3693319"/>
          </a:xfrm>
          <a:prstGeom prst="rect">
            <a:avLst/>
          </a:prstGeom>
          <a:noFill/>
        </p:spPr>
        <p:txBody>
          <a:bodyPr wrap="square" rtlCol="0">
            <a:spAutoFit/>
          </a:bodyPr>
          <a:lstStyle/>
          <a:p>
            <a:pPr algn="just"/>
            <a:r>
              <a:rPr lang="es-MX" dirty="0" smtClean="0">
                <a:latin typeface="Century Gothic"/>
                <a:cs typeface="Century Gothic"/>
              </a:rPr>
              <a:t>Despúes de haber dado click en ejecutar, se desplegará una ventana que indica se requiere de la instalación de un complemento java o bien la actualización de la versión actual. </a:t>
            </a:r>
          </a:p>
          <a:p>
            <a:endParaRPr lang="es-MX" dirty="0" smtClean="0">
              <a:latin typeface="Century Gothic"/>
              <a:cs typeface="Century Gothic"/>
            </a:endParaRPr>
          </a:p>
          <a:p>
            <a:pPr algn="just"/>
            <a:r>
              <a:rPr lang="es-MX" b="1" dirty="0" smtClean="0">
                <a:solidFill>
                  <a:srgbClr val="80B606"/>
                </a:solidFill>
                <a:latin typeface="Century Gothic"/>
                <a:cs typeface="Century Gothic"/>
              </a:rPr>
              <a:t>Se debe de dar click en  instalar </a:t>
            </a:r>
            <a:r>
              <a:rPr lang="es-MX" dirty="0" smtClean="0">
                <a:latin typeface="Century Gothic"/>
                <a:cs typeface="Century Gothic"/>
              </a:rPr>
              <a:t>y se re direccionará automáticamente al sitio de java para proceder a la instalación.                                </a:t>
            </a:r>
          </a:p>
        </p:txBody>
      </p:sp>
      <p:sp>
        <p:nvSpPr>
          <p:cNvPr id="6" name="TextBox 5"/>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Complemento Java</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2480029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680882" y="2278599"/>
            <a:ext cx="5214472" cy="397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7882" y="1284941"/>
            <a:ext cx="8411883" cy="646331"/>
          </a:xfrm>
          <a:prstGeom prst="rect">
            <a:avLst/>
          </a:prstGeom>
          <a:noFill/>
        </p:spPr>
        <p:txBody>
          <a:bodyPr wrap="square" rtlCol="0">
            <a:spAutoFit/>
          </a:bodyPr>
          <a:lstStyle/>
          <a:p>
            <a:r>
              <a:rPr lang="es-MX" dirty="0" smtClean="0">
                <a:latin typeface="Century Gothic"/>
                <a:cs typeface="Century Gothic"/>
              </a:rPr>
              <a:t>En el sitio , </a:t>
            </a:r>
            <a:r>
              <a:rPr lang="es-MX" b="1" dirty="0" smtClean="0">
                <a:solidFill>
                  <a:srgbClr val="80B606"/>
                </a:solidFill>
                <a:latin typeface="Century Gothic"/>
                <a:cs typeface="Century Gothic"/>
              </a:rPr>
              <a:t>se debe dar click en instalar gratuito Java, para iniciar con la instalación</a:t>
            </a:r>
            <a:r>
              <a:rPr lang="es-MX" dirty="0" smtClean="0">
                <a:solidFill>
                  <a:srgbClr val="0A3363"/>
                </a:solidFill>
                <a:latin typeface="Century Gothic"/>
                <a:cs typeface="Century Gothic"/>
              </a:rPr>
              <a:t>.</a:t>
            </a:r>
            <a:endParaRPr lang="es-MX" dirty="0">
              <a:solidFill>
                <a:srgbClr val="0A3363"/>
              </a:solidFill>
              <a:latin typeface="Century Gothic"/>
              <a:cs typeface="Century Gothic"/>
            </a:endParaRPr>
          </a:p>
        </p:txBody>
      </p:sp>
      <p:sp>
        <p:nvSpPr>
          <p:cNvPr id="4" name="Rectangle 3"/>
          <p:cNvSpPr/>
          <p:nvPr/>
        </p:nvSpPr>
        <p:spPr>
          <a:xfrm>
            <a:off x="4034118" y="3989295"/>
            <a:ext cx="1748117" cy="552824"/>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6" name="Straight Arrow Connector 5"/>
          <p:cNvCxnSpPr/>
          <p:nvPr/>
        </p:nvCxnSpPr>
        <p:spPr>
          <a:xfrm flipH="1">
            <a:off x="5505825" y="4265708"/>
            <a:ext cx="1904998" cy="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Oval 7"/>
          <p:cNvSpPr/>
          <p:nvPr/>
        </p:nvSpPr>
        <p:spPr>
          <a:xfrm>
            <a:off x="7410823" y="4123765"/>
            <a:ext cx="254001" cy="2540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TextBox 6"/>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Complemento Java</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1485080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822824" y="2360706"/>
            <a:ext cx="5827058" cy="433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3530" y="1344706"/>
            <a:ext cx="8770470" cy="923330"/>
          </a:xfrm>
          <a:prstGeom prst="rect">
            <a:avLst/>
          </a:prstGeom>
          <a:noFill/>
        </p:spPr>
        <p:txBody>
          <a:bodyPr wrap="square" rtlCol="0">
            <a:spAutoFit/>
          </a:bodyPr>
          <a:lstStyle/>
          <a:p>
            <a:r>
              <a:rPr lang="es-MX" dirty="0" smtClean="0">
                <a:latin typeface="Century Gothic"/>
                <a:cs typeface="Century Gothic"/>
              </a:rPr>
              <a:t>El sitio recomendará la versión que se requiere descargar en base a la edición de Windows y/o a la actualización con la que se cuente. </a:t>
            </a:r>
          </a:p>
          <a:p>
            <a:r>
              <a:rPr lang="es-MX" b="1" dirty="0" smtClean="0">
                <a:solidFill>
                  <a:srgbClr val="80B606"/>
                </a:solidFill>
                <a:latin typeface="Century Gothic"/>
                <a:cs typeface="Century Gothic"/>
              </a:rPr>
              <a:t>Dar click en aceptar e iniciar la instalación gratuita.</a:t>
            </a:r>
            <a:endParaRPr lang="es-MX" b="1" dirty="0">
              <a:solidFill>
                <a:srgbClr val="80B606"/>
              </a:solidFill>
              <a:latin typeface="Century Gothic"/>
              <a:cs typeface="Century Gothic"/>
            </a:endParaRPr>
          </a:p>
        </p:txBody>
      </p:sp>
      <p:sp>
        <p:nvSpPr>
          <p:cNvPr id="6" name="Rectangle 5"/>
          <p:cNvSpPr/>
          <p:nvPr/>
        </p:nvSpPr>
        <p:spPr>
          <a:xfrm>
            <a:off x="4273177" y="4258235"/>
            <a:ext cx="1927411" cy="567765"/>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8" name="Straight Arrow Connector 7"/>
          <p:cNvCxnSpPr/>
          <p:nvPr/>
        </p:nvCxnSpPr>
        <p:spPr>
          <a:xfrm flipH="1" flipV="1">
            <a:off x="6320118" y="4527176"/>
            <a:ext cx="1785470" cy="1494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Oval 8"/>
          <p:cNvSpPr/>
          <p:nvPr/>
        </p:nvSpPr>
        <p:spPr>
          <a:xfrm>
            <a:off x="8105588" y="4400177"/>
            <a:ext cx="224118" cy="26147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Complemento Java</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1597800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9177" y="2300940"/>
            <a:ext cx="4616208" cy="3518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3412" y="1359647"/>
            <a:ext cx="8569714" cy="646331"/>
          </a:xfrm>
          <a:prstGeom prst="rect">
            <a:avLst/>
          </a:prstGeom>
          <a:noFill/>
        </p:spPr>
        <p:txBody>
          <a:bodyPr wrap="square" rtlCol="0">
            <a:spAutoFit/>
          </a:bodyPr>
          <a:lstStyle/>
          <a:p>
            <a:r>
              <a:rPr lang="es-MX" dirty="0" smtClean="0">
                <a:latin typeface="Century Gothic"/>
                <a:cs typeface="Century Gothic"/>
              </a:rPr>
              <a:t>A continuación se desplegará una ventana de Bienvenida a la instalación de Java</a:t>
            </a:r>
            <a:r>
              <a:rPr lang="es-MX" b="1" dirty="0" smtClean="0">
                <a:latin typeface="Century Gothic"/>
                <a:cs typeface="Century Gothic"/>
              </a:rPr>
              <a:t>.  </a:t>
            </a:r>
            <a:r>
              <a:rPr lang="es-MX" b="1" dirty="0" smtClean="0">
                <a:solidFill>
                  <a:schemeClr val="accent1"/>
                </a:solidFill>
                <a:latin typeface="Century Gothic"/>
                <a:cs typeface="Century Gothic"/>
              </a:rPr>
              <a:t>Dar click en Instalar para continuar.</a:t>
            </a:r>
            <a:endParaRPr lang="es-MX" b="1" dirty="0">
              <a:solidFill>
                <a:schemeClr val="accent1"/>
              </a:solidFill>
              <a:latin typeface="Century Gothic"/>
              <a:cs typeface="Century Gothic"/>
            </a:endParaRPr>
          </a:p>
        </p:txBody>
      </p:sp>
      <p:sp>
        <p:nvSpPr>
          <p:cNvPr id="3" name="Oval 2"/>
          <p:cNvSpPr/>
          <p:nvPr/>
        </p:nvSpPr>
        <p:spPr>
          <a:xfrm>
            <a:off x="3924596" y="5139763"/>
            <a:ext cx="900789" cy="702235"/>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005294" y="3501269"/>
            <a:ext cx="3863244" cy="2159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38813" y="2185491"/>
            <a:ext cx="3834313" cy="877163"/>
          </a:xfrm>
          <a:prstGeom prst="rect">
            <a:avLst/>
          </a:prstGeom>
          <a:noFill/>
        </p:spPr>
        <p:txBody>
          <a:bodyPr wrap="square" rtlCol="0">
            <a:spAutoFit/>
          </a:bodyPr>
          <a:lstStyle/>
          <a:p>
            <a:r>
              <a:rPr lang="es-MX" sz="1700" dirty="0" smtClean="0">
                <a:latin typeface="Century Gothic"/>
                <a:cs typeface="Century Gothic"/>
              </a:rPr>
              <a:t>Posteriormente aparecerá la siguiente ventana donde se muestra el proceso de instalación. </a:t>
            </a:r>
          </a:p>
        </p:txBody>
      </p:sp>
      <p:sp>
        <p:nvSpPr>
          <p:cNvPr id="7" name="TextBox 6"/>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Complemento Java</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2355545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748117" y="2241175"/>
            <a:ext cx="5931648" cy="4448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3529" y="1198316"/>
            <a:ext cx="8546353" cy="923330"/>
          </a:xfrm>
          <a:prstGeom prst="rect">
            <a:avLst/>
          </a:prstGeom>
          <a:noFill/>
        </p:spPr>
        <p:txBody>
          <a:bodyPr wrap="square" rtlCol="0">
            <a:spAutoFit/>
          </a:bodyPr>
          <a:lstStyle/>
          <a:p>
            <a:r>
              <a:rPr lang="es-MX" dirty="0" smtClean="0">
                <a:latin typeface="Century Gothic"/>
                <a:cs typeface="Century Gothic"/>
              </a:rPr>
              <a:t>En el proceso de instalación de Java, aparece una ventana con la opción de instalar la barra de ASK como buscador en internet, </a:t>
            </a:r>
            <a:r>
              <a:rPr lang="es-MX" b="1" dirty="0" smtClean="0">
                <a:solidFill>
                  <a:srgbClr val="80B606"/>
                </a:solidFill>
                <a:latin typeface="Century Gothic"/>
                <a:cs typeface="Century Gothic"/>
              </a:rPr>
              <a:t>se recomienda NO instalar, y dar click en Siguiente</a:t>
            </a:r>
            <a:r>
              <a:rPr lang="es-MX" b="1" dirty="0" smtClean="0">
                <a:solidFill>
                  <a:srgbClr val="80B606"/>
                </a:solidFill>
              </a:rPr>
              <a:t>.</a:t>
            </a:r>
            <a:endParaRPr lang="es-MX" b="1" dirty="0">
              <a:solidFill>
                <a:srgbClr val="80B606"/>
              </a:solidFill>
            </a:endParaRPr>
          </a:p>
        </p:txBody>
      </p:sp>
      <p:sp>
        <p:nvSpPr>
          <p:cNvPr id="5" name="Oval 4"/>
          <p:cNvSpPr/>
          <p:nvPr/>
        </p:nvSpPr>
        <p:spPr>
          <a:xfrm>
            <a:off x="1748117" y="5191993"/>
            <a:ext cx="448236" cy="373530"/>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Multiply 5"/>
          <p:cNvSpPr/>
          <p:nvPr/>
        </p:nvSpPr>
        <p:spPr>
          <a:xfrm>
            <a:off x="500691" y="5005228"/>
            <a:ext cx="388471" cy="373530"/>
          </a:xfrm>
          <a:prstGeom prst="mathMultiply">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8" name="Straight Arrow Connector 7"/>
          <p:cNvCxnSpPr>
            <a:stCxn id="6" idx="1"/>
            <a:endCxn id="5" idx="2"/>
          </p:cNvCxnSpPr>
          <p:nvPr/>
        </p:nvCxnSpPr>
        <p:spPr>
          <a:xfrm>
            <a:off x="795861" y="5094941"/>
            <a:ext cx="952256" cy="2838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6484471" y="6125882"/>
            <a:ext cx="1090706" cy="564029"/>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Complemento Java</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2287984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24119" y="2360706"/>
            <a:ext cx="4136779" cy="312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766234" y="2360706"/>
            <a:ext cx="4085931" cy="312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8001" y="1225176"/>
            <a:ext cx="8157882" cy="923330"/>
          </a:xfrm>
          <a:prstGeom prst="rect">
            <a:avLst/>
          </a:prstGeom>
          <a:noFill/>
        </p:spPr>
        <p:txBody>
          <a:bodyPr wrap="square" rtlCol="0">
            <a:spAutoFit/>
          </a:bodyPr>
          <a:lstStyle/>
          <a:p>
            <a:pPr algn="just"/>
            <a:r>
              <a:rPr lang="es-MX" dirty="0" smtClean="0">
                <a:latin typeface="Century Gothic"/>
                <a:cs typeface="Century Gothic"/>
              </a:rPr>
              <a:t>Al finalizar la Instalación aparecerá una ventana donde indica que el complemento Java ha sido instalado correctamente. </a:t>
            </a:r>
            <a:r>
              <a:rPr lang="es-MX" b="1" dirty="0" smtClean="0">
                <a:solidFill>
                  <a:srgbClr val="80B606"/>
                </a:solidFill>
                <a:latin typeface="Century Gothic"/>
                <a:cs typeface="Century Gothic"/>
              </a:rPr>
              <a:t>Dar click en Cerrar para continuar con la instalación de ContaUno.</a:t>
            </a:r>
          </a:p>
        </p:txBody>
      </p:sp>
      <p:sp>
        <p:nvSpPr>
          <p:cNvPr id="5" name="Oval 4"/>
          <p:cNvSpPr/>
          <p:nvPr/>
        </p:nvSpPr>
        <p:spPr>
          <a:xfrm>
            <a:off x="7978588" y="4945529"/>
            <a:ext cx="873577" cy="851647"/>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Complemento Java</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992968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4000" dirty="0" smtClean="0">
                <a:latin typeface="Century Gothic"/>
                <a:cs typeface="Century Gothic"/>
              </a:rPr>
              <a:t>Introducción</a:t>
            </a:r>
            <a:endParaRPr lang="es-ES_tradnl" sz="4000" dirty="0">
              <a:latin typeface="Century Gothic"/>
              <a:cs typeface="Century Gothic"/>
            </a:endParaRPr>
          </a:p>
        </p:txBody>
      </p:sp>
      <p:sp>
        <p:nvSpPr>
          <p:cNvPr id="3" name="Content Placeholder 2"/>
          <p:cNvSpPr>
            <a:spLocks noGrp="1"/>
          </p:cNvSpPr>
          <p:nvPr>
            <p:ph idx="1"/>
          </p:nvPr>
        </p:nvSpPr>
        <p:spPr>
          <a:xfrm>
            <a:off x="254000" y="2376714"/>
            <a:ext cx="8636000" cy="4100286"/>
          </a:xfrm>
        </p:spPr>
        <p:txBody>
          <a:bodyPr>
            <a:normAutofit lnSpcReduction="10000"/>
          </a:bodyPr>
          <a:lstStyle/>
          <a:p>
            <a:pPr lvl="0" algn="just"/>
            <a:r>
              <a:rPr lang="es-MX" sz="1800" dirty="0">
                <a:solidFill>
                  <a:schemeClr val="tx1"/>
                </a:solidFill>
                <a:latin typeface="Century Gothic"/>
                <a:cs typeface="Century Gothic"/>
              </a:rPr>
              <a:t>ContaUno se ha mejorado y  para ello se ha creado una nueva versión, que se ha desarrollado en Java lo cual permite mejoras importantes en el  diseño del software, entre otras, podrá ser utilizado tanto en el sistema operativo de Windows como el de Mac.</a:t>
            </a:r>
          </a:p>
          <a:p>
            <a:pPr lvl="0" algn="just"/>
            <a:r>
              <a:rPr lang="es-MX" sz="1800" dirty="0" smtClean="0">
                <a:solidFill>
                  <a:schemeClr val="tx1"/>
                </a:solidFill>
                <a:latin typeface="Century Gothic"/>
                <a:cs typeface="Century Gothic"/>
              </a:rPr>
              <a:t>ContaUno ha desarrollado una versión en ingles que permite al alumno realizar los diferentes ejercicios en este idioma.</a:t>
            </a:r>
          </a:p>
          <a:p>
            <a:pPr lvl="0" algn="just"/>
            <a:r>
              <a:rPr lang="es-MX" sz="1800" dirty="0" smtClean="0">
                <a:solidFill>
                  <a:schemeClr val="tx1"/>
                </a:solidFill>
                <a:latin typeface="Century Gothic"/>
                <a:cs typeface="Century Gothic"/>
              </a:rPr>
              <a:t>ContaUno </a:t>
            </a:r>
            <a:r>
              <a:rPr lang="es-MX" sz="1800" dirty="0">
                <a:solidFill>
                  <a:schemeClr val="tx1"/>
                </a:solidFill>
                <a:latin typeface="Century Gothic"/>
                <a:cs typeface="Century Gothic"/>
              </a:rPr>
              <a:t>en su nueva versión contempla el manejo del proceso contable para ser utilizado en la materia de Información Financiera, permitiendo al alumno interpretar los datos de los documentos que corresponden a cada una de las transacciones que realiza una empresa.</a:t>
            </a:r>
          </a:p>
          <a:p>
            <a:pPr marL="0" lvl="0" indent="0" algn="just">
              <a:buNone/>
            </a:pPr>
            <a:r>
              <a:rPr lang="es-MX" sz="1600" dirty="0" smtClean="0">
                <a:solidFill>
                  <a:schemeClr val="bg2">
                    <a:lumMod val="25000"/>
                  </a:schemeClr>
                </a:solidFill>
                <a:latin typeface="Century Gothic"/>
                <a:cs typeface="Century Gothic"/>
              </a:rPr>
              <a:t>.</a:t>
            </a:r>
            <a:endParaRPr lang="es-MX" sz="1600" dirty="0">
              <a:solidFill>
                <a:schemeClr val="bg2">
                  <a:lumMod val="25000"/>
                </a:schemeClr>
              </a:solidFill>
              <a:latin typeface="Century Gothic"/>
              <a:cs typeface="Century Gothic"/>
            </a:endParaRPr>
          </a:p>
          <a:p>
            <a:endParaRPr lang="en-US" sz="1200" dirty="0">
              <a:solidFill>
                <a:schemeClr val="bg2">
                  <a:lumMod val="25000"/>
                </a:schemeClr>
              </a:solidFill>
            </a:endParaRPr>
          </a:p>
        </p:txBody>
      </p:sp>
    </p:spTree>
    <p:extLst>
      <p:ext uri="{BB962C8B-B14F-4D97-AF65-F5344CB8AC3E}">
        <p14:creationId xmlns:p14="http://schemas.microsoft.com/office/powerpoint/2010/main" val="83647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4294967295"/>
          </p:nvPr>
        </p:nvSpPr>
        <p:spPr>
          <a:xfrm>
            <a:off x="217314" y="1160275"/>
            <a:ext cx="8707563" cy="1514928"/>
          </a:xfrm>
        </p:spPr>
        <p:txBody>
          <a:bodyPr>
            <a:noAutofit/>
          </a:bodyPr>
          <a:lstStyle/>
          <a:p>
            <a:pPr marL="0" indent="0" algn="just">
              <a:buNone/>
            </a:pPr>
            <a:r>
              <a:rPr lang="es-MX" sz="1600" dirty="0" smtClean="0">
                <a:latin typeface="Century Gothic"/>
                <a:cs typeface="Century Gothic"/>
              </a:rPr>
              <a:t>Para iniciar la instalación de ContaUno, </a:t>
            </a:r>
            <a:r>
              <a:rPr lang="es-MX" sz="1600" b="1" dirty="0" smtClean="0">
                <a:solidFill>
                  <a:schemeClr val="accent1"/>
                </a:solidFill>
                <a:latin typeface="Century Gothic"/>
                <a:cs typeface="Century Gothic"/>
              </a:rPr>
              <a:t>dar click en el instalador nuevamente. </a:t>
            </a:r>
            <a:r>
              <a:rPr lang="es-MX" sz="1600" dirty="0">
                <a:latin typeface="Century Gothic"/>
                <a:cs typeface="Century Gothic"/>
              </a:rPr>
              <a:t>S</a:t>
            </a:r>
            <a:r>
              <a:rPr lang="es-MX" sz="1600" dirty="0" smtClean="0">
                <a:latin typeface="Century Gothic"/>
                <a:cs typeface="Century Gothic"/>
              </a:rPr>
              <a:t>e </a:t>
            </a:r>
            <a:r>
              <a:rPr lang="es-MX" sz="1600" dirty="0">
                <a:latin typeface="Century Gothic"/>
                <a:cs typeface="Century Gothic"/>
              </a:rPr>
              <a:t>debe seleccionar el idioma </a:t>
            </a:r>
            <a:r>
              <a:rPr lang="es-MX" sz="1600" dirty="0" smtClean="0">
                <a:latin typeface="Century Gothic"/>
                <a:cs typeface="Century Gothic"/>
              </a:rPr>
              <a:t>de la </a:t>
            </a:r>
            <a:r>
              <a:rPr lang="es-MX" sz="1600" dirty="0">
                <a:latin typeface="Century Gothic"/>
                <a:cs typeface="Century Gothic"/>
              </a:rPr>
              <a:t>interfaz que se desea utilizar</a:t>
            </a:r>
            <a:r>
              <a:rPr lang="es-MX" sz="1600" b="1" dirty="0">
                <a:solidFill>
                  <a:srgbClr val="80B606"/>
                </a:solidFill>
                <a:latin typeface="Century Gothic"/>
                <a:cs typeface="Century Gothic"/>
              </a:rPr>
              <a:t>, Dar click en el menú desplegable </a:t>
            </a:r>
            <a:r>
              <a:rPr lang="es-MX" sz="1600" dirty="0">
                <a:latin typeface="Century Gothic"/>
                <a:cs typeface="Century Gothic"/>
              </a:rPr>
              <a:t>y a coninuación se desplegarán 3 opciones, </a:t>
            </a:r>
            <a:r>
              <a:rPr lang="es-MX" sz="1600" b="1" dirty="0">
                <a:solidFill>
                  <a:srgbClr val="80B606"/>
                </a:solidFill>
                <a:latin typeface="Century Gothic"/>
                <a:cs typeface="Century Gothic"/>
              </a:rPr>
              <a:t>dar click en el idioma de su </a:t>
            </a:r>
            <a:r>
              <a:rPr lang="es-MX" sz="1600" b="1" dirty="0" smtClean="0">
                <a:solidFill>
                  <a:srgbClr val="80B606"/>
                </a:solidFill>
                <a:latin typeface="Century Gothic"/>
                <a:cs typeface="Century Gothic"/>
              </a:rPr>
              <a:t>preferencia y dar click en ok</a:t>
            </a:r>
            <a:r>
              <a:rPr lang="es-MX" sz="1600" b="1" dirty="0" smtClean="0">
                <a:solidFill>
                  <a:schemeClr val="tx1"/>
                </a:solidFill>
                <a:latin typeface="Century Gothic"/>
                <a:cs typeface="Century Gothic"/>
              </a:rPr>
              <a:t> </a:t>
            </a:r>
            <a:r>
              <a:rPr lang="es-MX" sz="1600" dirty="0" smtClean="0">
                <a:solidFill>
                  <a:schemeClr val="tx1"/>
                </a:solidFill>
                <a:latin typeface="Century Gothic"/>
                <a:cs typeface="Century Gothic"/>
              </a:rPr>
              <a:t>para continuar.</a:t>
            </a:r>
          </a:p>
          <a:p>
            <a:pPr marL="0" indent="0" algn="just">
              <a:buNone/>
            </a:pPr>
            <a:endParaRPr lang="es-MX" sz="1600" b="1" dirty="0" smtClean="0">
              <a:solidFill>
                <a:schemeClr val="accent1"/>
              </a:solidFill>
              <a:latin typeface="Century Gothic"/>
              <a:cs typeface="Century Gothic"/>
            </a:endParaRPr>
          </a:p>
          <a:p>
            <a:pPr marL="0" indent="0" algn="just">
              <a:buNone/>
            </a:pPr>
            <a:r>
              <a:rPr lang="es-MX" sz="1600" b="1" dirty="0" smtClean="0">
                <a:solidFill>
                  <a:srgbClr val="80B606"/>
                </a:solidFill>
                <a:latin typeface="Century Gothic"/>
                <a:cs typeface="Century Gothic"/>
              </a:rPr>
              <a:t>.</a:t>
            </a:r>
            <a:endParaRPr lang="es-MX" sz="1600" b="1" dirty="0">
              <a:solidFill>
                <a:srgbClr val="80B606"/>
              </a:solidFill>
              <a:latin typeface="Century Gothic"/>
              <a:cs typeface="Century Gothic"/>
            </a:endParaRPr>
          </a:p>
        </p:txBody>
      </p:sp>
      <p:sp>
        <p:nvSpPr>
          <p:cNvPr id="13" name="TextBox 12"/>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ContaUno</a:t>
            </a:r>
            <a:endParaRPr lang="es-MX" sz="3200" dirty="0">
              <a:solidFill>
                <a:schemeClr val="bg1"/>
              </a:solidFill>
              <a:latin typeface="Century Gothic"/>
              <a:cs typeface="Century Gothic"/>
            </a:endParaRPr>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250" b="96094" l="0" r="92593">
                        <a14:foregroundMark x1="43519" y1="74219" x2="43519" y2="74219"/>
                        <a14:foregroundMark x1="37037" y1="79688" x2="37037" y2="79688"/>
                        <a14:foregroundMark x1="13889" y1="70313" x2="13889" y2="70313"/>
                        <a14:foregroundMark x1="27778" y1="76563" x2="27778" y2="76563"/>
                        <a14:foregroundMark x1="52778" y1="84375" x2="52778" y2="84375"/>
                        <a14:foregroundMark x1="64815" y1="71875" x2="64815" y2="71875"/>
                        <a14:foregroundMark x1="18519" y1="76563" x2="18519" y2="76563"/>
                      </a14:backgroundRemoval>
                    </a14:imgEffect>
                  </a14:imgLayer>
                </a14:imgProps>
              </a:ext>
              <a:ext uri="{28A0092B-C50C-407E-A947-70E740481C1C}">
                <a14:useLocalDpi xmlns:a14="http://schemas.microsoft.com/office/drawing/2010/main"/>
              </a:ext>
            </a:extLst>
          </a:blip>
          <a:srcRect t="9232"/>
          <a:stretch/>
        </p:blipFill>
        <p:spPr>
          <a:xfrm>
            <a:off x="400039" y="2879643"/>
            <a:ext cx="1371600" cy="147552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61520" y="2758863"/>
            <a:ext cx="2592338" cy="1717087"/>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621502" y="3078644"/>
            <a:ext cx="2303375" cy="788902"/>
          </a:xfrm>
          <a:prstGeom prst="rect">
            <a:avLst/>
          </a:prstGeom>
        </p:spPr>
      </p:pic>
      <p:cxnSp>
        <p:nvCxnSpPr>
          <p:cNvPr id="11" name="Straight Arrow Connector 10"/>
          <p:cNvCxnSpPr>
            <a:stCxn id="7" idx="3"/>
            <a:endCxn id="4" idx="1"/>
          </p:cNvCxnSpPr>
          <p:nvPr/>
        </p:nvCxnSpPr>
        <p:spPr>
          <a:xfrm>
            <a:off x="1771639" y="3617407"/>
            <a:ext cx="188988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3661520" y="3367267"/>
            <a:ext cx="2753071" cy="500279"/>
          </a:xfrm>
          <a:prstGeom prst="rect">
            <a:avLst/>
          </a:prstGeom>
          <a:solidFill>
            <a:schemeClr val="lt1">
              <a:alpha val="0"/>
            </a:schemeClr>
          </a:solidFill>
          <a:ln w="28575"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TextBox 25"/>
          <p:cNvSpPr txBox="1"/>
          <p:nvPr/>
        </p:nvSpPr>
        <p:spPr>
          <a:xfrm>
            <a:off x="400038" y="5169556"/>
            <a:ext cx="8323805" cy="1077218"/>
          </a:xfrm>
          <a:prstGeom prst="rect">
            <a:avLst/>
          </a:prstGeom>
          <a:noFill/>
        </p:spPr>
        <p:txBody>
          <a:bodyPr wrap="square" rtlCol="0">
            <a:spAutoFit/>
          </a:bodyPr>
          <a:lstStyle/>
          <a:p>
            <a:pPr algn="just"/>
            <a:r>
              <a:rPr lang="es-MX" sz="1600" b="1" u="sng" dirty="0" smtClean="0">
                <a:latin typeface="Century Gothic"/>
                <a:cs typeface="Century Gothic"/>
              </a:rPr>
              <a:t>Nota:</a:t>
            </a:r>
            <a:r>
              <a:rPr lang="es-MX" sz="1600" b="1" dirty="0" smtClean="0">
                <a:latin typeface="Century Gothic"/>
                <a:cs typeface="Century Gothic"/>
              </a:rPr>
              <a:t> </a:t>
            </a:r>
            <a:r>
              <a:rPr lang="es-MX" sz="1600" dirty="0" smtClean="0">
                <a:latin typeface="Century Gothic"/>
                <a:cs typeface="Century Gothic"/>
              </a:rPr>
              <a:t>Es posible cambiar el idioma del programa ya que esté instalado el programa, más adelante se muestra como realizar este cambio. El idioma seleccionado modifica solamente la interfaz del programa no el ejercicio contable.</a:t>
            </a:r>
            <a:endParaRPr lang="es-MX" sz="1600" dirty="0">
              <a:latin typeface="Century Gothic"/>
              <a:cs typeface="Century Gothic"/>
            </a:endParaRPr>
          </a:p>
        </p:txBody>
      </p:sp>
      <p:sp>
        <p:nvSpPr>
          <p:cNvPr id="27" name="Oval 26"/>
          <p:cNvSpPr/>
          <p:nvPr/>
        </p:nvSpPr>
        <p:spPr>
          <a:xfrm>
            <a:off x="4451726" y="3976582"/>
            <a:ext cx="987847" cy="378588"/>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26945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4294967295"/>
          </p:nvPr>
        </p:nvSpPr>
        <p:spPr>
          <a:xfrm>
            <a:off x="165997" y="1157383"/>
            <a:ext cx="8707563" cy="1514928"/>
          </a:xfrm>
        </p:spPr>
        <p:txBody>
          <a:bodyPr>
            <a:noAutofit/>
          </a:bodyPr>
          <a:lstStyle/>
          <a:p>
            <a:pPr marL="0" indent="0" algn="just">
              <a:buNone/>
            </a:pPr>
            <a:r>
              <a:rPr lang="es-MX" sz="1800" dirty="0" smtClean="0">
                <a:latin typeface="Century Gothic"/>
                <a:cs typeface="Century Gothic"/>
              </a:rPr>
              <a:t>A continuación se abrirá automaticamente el instalador de conta uno, en caso de que esto no suceda, dar click en el instalador nuevamente.</a:t>
            </a:r>
          </a:p>
          <a:p>
            <a:pPr marL="0" indent="0" algn="just">
              <a:buNone/>
            </a:pPr>
            <a:r>
              <a:rPr lang="es-MX" sz="1800" dirty="0" smtClean="0">
                <a:latin typeface="Century Gothic"/>
                <a:cs typeface="Century Gothic"/>
              </a:rPr>
              <a:t>Se desplegará la siguiente venta de Bienvenida a la instalación de ContaUno. </a:t>
            </a:r>
            <a:r>
              <a:rPr lang="es-MX" sz="1800" b="1" dirty="0" smtClean="0">
                <a:solidFill>
                  <a:srgbClr val="80B606"/>
                </a:solidFill>
                <a:latin typeface="Century Gothic"/>
                <a:cs typeface="Century Gothic"/>
              </a:rPr>
              <a:t>Dar click en Siguiente para dar Inicio.</a:t>
            </a:r>
            <a:endParaRPr lang="es-MX" sz="1800" b="1" dirty="0">
              <a:solidFill>
                <a:srgbClr val="80B606"/>
              </a:solidFill>
              <a:latin typeface="Century Gothic"/>
              <a:cs typeface="Century Gothic"/>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975386" y="2687991"/>
            <a:ext cx="5314730" cy="4036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534217" y="6052444"/>
            <a:ext cx="1019049" cy="672229"/>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ContaUno</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8512617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771577" y="2163827"/>
            <a:ext cx="6082935" cy="448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7875" y="1224817"/>
            <a:ext cx="8560007" cy="923330"/>
          </a:xfrm>
          <a:prstGeom prst="rect">
            <a:avLst/>
          </a:prstGeom>
          <a:noFill/>
        </p:spPr>
        <p:txBody>
          <a:bodyPr wrap="square" rtlCol="0">
            <a:spAutoFit/>
          </a:bodyPr>
          <a:lstStyle/>
          <a:p>
            <a:pPr algn="just"/>
            <a:r>
              <a:rPr lang="es-MX" dirty="0" smtClean="0">
                <a:latin typeface="Century Gothic"/>
                <a:cs typeface="Century Gothic"/>
              </a:rPr>
              <a:t>A continuación se desplegará la licencia del programa. </a:t>
            </a:r>
            <a:r>
              <a:rPr lang="es-MX" b="1" dirty="0" smtClean="0">
                <a:solidFill>
                  <a:schemeClr val="accent1"/>
                </a:solidFill>
                <a:latin typeface="Century Gothic"/>
                <a:cs typeface="Century Gothic"/>
              </a:rPr>
              <a:t>“Dar click en Acepto los términos de este acuerdo de licencia” y click en Siguiente para continuar.</a:t>
            </a:r>
            <a:endParaRPr lang="es-MX" b="1" dirty="0">
              <a:solidFill>
                <a:schemeClr val="accent1"/>
              </a:solidFill>
              <a:latin typeface="Century Gothic"/>
              <a:cs typeface="Century Gothic"/>
            </a:endParaRPr>
          </a:p>
        </p:txBody>
      </p:sp>
      <p:sp>
        <p:nvSpPr>
          <p:cNvPr id="4" name="Oval 3"/>
          <p:cNvSpPr/>
          <p:nvPr/>
        </p:nvSpPr>
        <p:spPr>
          <a:xfrm>
            <a:off x="5910481" y="6021085"/>
            <a:ext cx="1066081" cy="627196"/>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6" name="Straight Arrow Connector 5"/>
          <p:cNvCxnSpPr/>
          <p:nvPr/>
        </p:nvCxnSpPr>
        <p:spPr>
          <a:xfrm flipV="1">
            <a:off x="736850" y="5660447"/>
            <a:ext cx="1191503" cy="156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297875" y="5456608"/>
            <a:ext cx="266521" cy="369332"/>
          </a:xfrm>
          <a:prstGeom prst="rect">
            <a:avLst/>
          </a:prstGeom>
          <a:ln w="38100" cmpd="sng"/>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1</a:t>
            </a:r>
            <a:endParaRPr lang="en-US" dirty="0"/>
          </a:p>
        </p:txBody>
      </p:sp>
      <p:sp>
        <p:nvSpPr>
          <p:cNvPr id="8" name="TextBox 7"/>
          <p:cNvSpPr txBox="1"/>
          <p:nvPr/>
        </p:nvSpPr>
        <p:spPr>
          <a:xfrm>
            <a:off x="8324842" y="5825940"/>
            <a:ext cx="31355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2</a:t>
            </a:r>
            <a:endParaRPr lang="en-US" dirty="0"/>
          </a:p>
        </p:txBody>
      </p:sp>
      <p:cxnSp>
        <p:nvCxnSpPr>
          <p:cNvPr id="10" name="Straight Arrow Connector 9"/>
          <p:cNvCxnSpPr>
            <a:stCxn id="4" idx="6"/>
            <a:endCxn id="8" idx="1"/>
          </p:cNvCxnSpPr>
          <p:nvPr/>
        </p:nvCxnSpPr>
        <p:spPr>
          <a:xfrm flipV="1">
            <a:off x="6976562" y="6010606"/>
            <a:ext cx="1348280" cy="32407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ContaUno</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2721515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755900" y="2443792"/>
            <a:ext cx="5643959" cy="425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6264" y="1097594"/>
            <a:ext cx="8465941" cy="1200329"/>
          </a:xfrm>
          <a:prstGeom prst="rect">
            <a:avLst/>
          </a:prstGeom>
          <a:noFill/>
        </p:spPr>
        <p:txBody>
          <a:bodyPr wrap="square" rtlCol="0">
            <a:spAutoFit/>
          </a:bodyPr>
          <a:lstStyle/>
          <a:p>
            <a:pPr algn="just"/>
            <a:r>
              <a:rPr lang="es-MX" dirty="0" smtClean="0">
                <a:latin typeface="Century Gothic"/>
                <a:cs typeface="Century Gothic"/>
              </a:rPr>
              <a:t>Se desplegará la siguiente ventana, donde se mostrará la ruta de instalación del programa, en caso de querer instalarlo en alguna diferente se debe </a:t>
            </a:r>
            <a:r>
              <a:rPr lang="es-MX" b="1" dirty="0" smtClean="0">
                <a:solidFill>
                  <a:srgbClr val="80B606"/>
                </a:solidFill>
                <a:latin typeface="Century Gothic"/>
                <a:cs typeface="Century Gothic"/>
              </a:rPr>
              <a:t>dar click en el botón escoger y seleccionar la deseada</a:t>
            </a:r>
            <a:r>
              <a:rPr lang="es-MX" dirty="0" smtClean="0">
                <a:latin typeface="Century Gothic"/>
                <a:cs typeface="Century Gothic"/>
              </a:rPr>
              <a:t>; y </a:t>
            </a:r>
            <a:r>
              <a:rPr lang="es-MX" b="1" dirty="0" smtClean="0">
                <a:solidFill>
                  <a:srgbClr val="80B606"/>
                </a:solidFill>
                <a:latin typeface="Century Gothic"/>
                <a:cs typeface="Century Gothic"/>
              </a:rPr>
              <a:t>dar click en Siguiente para continuar.</a:t>
            </a:r>
            <a:endParaRPr lang="es-MX" b="1" dirty="0">
              <a:solidFill>
                <a:srgbClr val="80B606"/>
              </a:solidFill>
              <a:latin typeface="Century Gothic"/>
              <a:cs typeface="Century Gothic"/>
            </a:endParaRPr>
          </a:p>
        </p:txBody>
      </p:sp>
      <p:sp>
        <p:nvSpPr>
          <p:cNvPr id="4" name="Oval 3"/>
          <p:cNvSpPr/>
          <p:nvPr/>
        </p:nvSpPr>
        <p:spPr>
          <a:xfrm>
            <a:off x="5628283" y="6005405"/>
            <a:ext cx="909305" cy="689916"/>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6" name="Straight Arrow Connector 5"/>
          <p:cNvCxnSpPr/>
          <p:nvPr/>
        </p:nvCxnSpPr>
        <p:spPr>
          <a:xfrm flipH="1">
            <a:off x="7274438" y="4547173"/>
            <a:ext cx="141099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Oval 7"/>
          <p:cNvSpPr/>
          <p:nvPr/>
        </p:nvSpPr>
        <p:spPr>
          <a:xfrm>
            <a:off x="6114291" y="4061096"/>
            <a:ext cx="1160147" cy="987835"/>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Oval 9"/>
          <p:cNvSpPr/>
          <p:nvPr/>
        </p:nvSpPr>
        <p:spPr>
          <a:xfrm>
            <a:off x="8685428" y="4421734"/>
            <a:ext cx="266521" cy="2508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ContaUno</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4415890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332602" y="2116787"/>
            <a:ext cx="6290138" cy="460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7619" y="1066234"/>
            <a:ext cx="8309165" cy="923330"/>
          </a:xfrm>
          <a:prstGeom prst="rect">
            <a:avLst/>
          </a:prstGeom>
          <a:noFill/>
        </p:spPr>
        <p:txBody>
          <a:bodyPr wrap="square" rtlCol="0">
            <a:spAutoFit/>
          </a:bodyPr>
          <a:lstStyle/>
          <a:p>
            <a:pPr algn="just"/>
            <a:r>
              <a:rPr lang="es-MX" dirty="0" smtClean="0">
                <a:latin typeface="Century Gothic"/>
                <a:cs typeface="Century Gothic"/>
              </a:rPr>
              <a:t>A continuación se desplegará la siguiente ventana donde se tiene la opción de configurar accesos directos al programa, en caso de desear otra configuración se debe modificar y </a:t>
            </a:r>
            <a:r>
              <a:rPr lang="es-MX" b="1" dirty="0" smtClean="0">
                <a:solidFill>
                  <a:srgbClr val="80B606"/>
                </a:solidFill>
                <a:latin typeface="Century Gothic"/>
                <a:cs typeface="Century Gothic"/>
              </a:rPr>
              <a:t>dar click en Siguiente.</a:t>
            </a:r>
            <a:endParaRPr lang="es-MX" b="1" dirty="0">
              <a:solidFill>
                <a:srgbClr val="80B606"/>
              </a:solidFill>
              <a:latin typeface="Century Gothic"/>
              <a:cs typeface="Century Gothic"/>
            </a:endParaRPr>
          </a:p>
        </p:txBody>
      </p:sp>
      <p:sp>
        <p:nvSpPr>
          <p:cNvPr id="4" name="Oval 3"/>
          <p:cNvSpPr/>
          <p:nvPr/>
        </p:nvSpPr>
        <p:spPr>
          <a:xfrm>
            <a:off x="5690994" y="6021085"/>
            <a:ext cx="956337" cy="836915"/>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6" name="Straight Arrow Connector 5"/>
          <p:cNvCxnSpPr/>
          <p:nvPr/>
        </p:nvCxnSpPr>
        <p:spPr>
          <a:xfrm>
            <a:off x="689817" y="2979183"/>
            <a:ext cx="830917" cy="1568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6972185" y="3539261"/>
            <a:ext cx="929360" cy="156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1" name="Oval 10"/>
          <p:cNvSpPr/>
          <p:nvPr/>
        </p:nvSpPr>
        <p:spPr>
          <a:xfrm>
            <a:off x="7901545" y="3406603"/>
            <a:ext cx="235165" cy="2653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flipV="1">
            <a:off x="507334" y="2850923"/>
            <a:ext cx="182483" cy="2565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ContaUno</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1654227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35165" y="2634225"/>
            <a:ext cx="4179468" cy="307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811618" y="2634225"/>
            <a:ext cx="4117347" cy="308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0586" y="1144633"/>
            <a:ext cx="8340520" cy="923330"/>
          </a:xfrm>
          <a:prstGeom prst="rect">
            <a:avLst/>
          </a:prstGeom>
          <a:noFill/>
        </p:spPr>
        <p:txBody>
          <a:bodyPr wrap="square" rtlCol="0">
            <a:spAutoFit/>
          </a:bodyPr>
          <a:lstStyle/>
          <a:p>
            <a:pPr algn="just"/>
            <a:r>
              <a:rPr lang="es-MX" dirty="0" smtClean="0">
                <a:latin typeface="Century Gothic"/>
                <a:cs typeface="Century Gothic"/>
              </a:rPr>
              <a:t>La siguiente ventana corresponde al proceso de instalación del programa, no cerrar hasta que aparezca la leyenda de instalación completa. </a:t>
            </a:r>
            <a:r>
              <a:rPr lang="es-MX" b="1" dirty="0" smtClean="0">
                <a:solidFill>
                  <a:schemeClr val="accent1"/>
                </a:solidFill>
                <a:latin typeface="Century Gothic"/>
                <a:cs typeface="Century Gothic"/>
              </a:rPr>
              <a:t>Dar click en siguiente.</a:t>
            </a:r>
            <a:endParaRPr lang="es-MX" b="1" dirty="0">
              <a:solidFill>
                <a:schemeClr val="accent1"/>
              </a:solidFill>
              <a:latin typeface="Century Gothic"/>
              <a:cs typeface="Century Gothic"/>
            </a:endParaRPr>
          </a:p>
        </p:txBody>
      </p:sp>
      <p:pic>
        <p:nvPicPr>
          <p:cNvPr id="8" name="Picture 7"/>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361763" y="5974044"/>
            <a:ext cx="2963079" cy="53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endCxn id="8" idx="0"/>
          </p:cNvCxnSpPr>
          <p:nvPr/>
        </p:nvCxnSpPr>
        <p:spPr>
          <a:xfrm>
            <a:off x="6843303" y="4108136"/>
            <a:ext cx="0" cy="18659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Oval 11"/>
          <p:cNvSpPr/>
          <p:nvPr/>
        </p:nvSpPr>
        <p:spPr>
          <a:xfrm>
            <a:off x="7603669" y="5268449"/>
            <a:ext cx="830917" cy="564475"/>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ContaUno</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38442415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555460" y="2377549"/>
            <a:ext cx="5016854" cy="373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0586" y="1081914"/>
            <a:ext cx="8497297" cy="1200329"/>
          </a:xfrm>
          <a:prstGeom prst="rect">
            <a:avLst/>
          </a:prstGeom>
          <a:noFill/>
        </p:spPr>
        <p:txBody>
          <a:bodyPr wrap="square" rtlCol="0">
            <a:spAutoFit/>
          </a:bodyPr>
          <a:lstStyle/>
          <a:p>
            <a:pPr algn="just"/>
            <a:r>
              <a:rPr lang="es-MX" dirty="0" smtClean="0">
                <a:latin typeface="Century Gothic"/>
                <a:cs typeface="Century Gothic"/>
              </a:rPr>
              <a:t>A continuación se desplegará la ventana, indicando que la instalación ha finalizado con éxito, así como la creación de un programa de desisntalación en la ruta indicada. </a:t>
            </a:r>
            <a:r>
              <a:rPr lang="es-MX" b="1" dirty="0" smtClean="0">
                <a:solidFill>
                  <a:srgbClr val="80B606"/>
                </a:solidFill>
                <a:latin typeface="Century Gothic"/>
                <a:cs typeface="Century Gothic"/>
              </a:rPr>
              <a:t>Dar click en Hecho para concluir la instalación</a:t>
            </a:r>
            <a:endParaRPr lang="es-MX" b="1" dirty="0">
              <a:solidFill>
                <a:srgbClr val="80B606"/>
              </a:solidFill>
              <a:latin typeface="Century Gothic"/>
              <a:cs typeface="Century Gothic"/>
            </a:endParaRPr>
          </a:p>
        </p:txBody>
      </p:sp>
      <p:sp>
        <p:nvSpPr>
          <p:cNvPr id="4" name="Oval 3"/>
          <p:cNvSpPr/>
          <p:nvPr/>
        </p:nvSpPr>
        <p:spPr>
          <a:xfrm>
            <a:off x="6490555" y="5533905"/>
            <a:ext cx="1081759" cy="882730"/>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60586" y="2742546"/>
            <a:ext cx="1303967" cy="925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01685" y="4373546"/>
            <a:ext cx="1162868" cy="13301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19487" y="2434769"/>
            <a:ext cx="1740222" cy="307777"/>
          </a:xfrm>
          <a:prstGeom prst="rect">
            <a:avLst/>
          </a:prstGeom>
          <a:noFill/>
        </p:spPr>
        <p:txBody>
          <a:bodyPr wrap="square" rtlCol="0">
            <a:spAutoFit/>
          </a:bodyPr>
          <a:lstStyle/>
          <a:p>
            <a:r>
              <a:rPr lang="es-MX" sz="1400" dirty="0" smtClean="0">
                <a:latin typeface="Century Gothic"/>
                <a:cs typeface="Century Gothic"/>
              </a:rPr>
              <a:t>Acceso Directo</a:t>
            </a:r>
            <a:endParaRPr lang="es-MX" sz="1400" dirty="0">
              <a:latin typeface="Century Gothic"/>
              <a:cs typeface="Century Gothic"/>
            </a:endParaRPr>
          </a:p>
        </p:txBody>
      </p:sp>
      <p:sp>
        <p:nvSpPr>
          <p:cNvPr id="9" name="TextBox 8"/>
          <p:cNvSpPr txBox="1"/>
          <p:nvPr/>
        </p:nvSpPr>
        <p:spPr>
          <a:xfrm>
            <a:off x="219487" y="3837021"/>
            <a:ext cx="1740222" cy="523220"/>
          </a:xfrm>
          <a:prstGeom prst="rect">
            <a:avLst/>
          </a:prstGeom>
          <a:noFill/>
        </p:spPr>
        <p:txBody>
          <a:bodyPr wrap="square" rtlCol="0">
            <a:spAutoFit/>
          </a:bodyPr>
          <a:lstStyle/>
          <a:p>
            <a:pPr algn="ctr"/>
            <a:r>
              <a:rPr lang="es-MX" sz="1400" dirty="0" smtClean="0">
                <a:latin typeface="Century Gothic"/>
                <a:cs typeface="Century Gothic"/>
              </a:rPr>
              <a:t>Desisntalación de software</a:t>
            </a:r>
            <a:endParaRPr lang="es-MX" sz="1400" dirty="0">
              <a:latin typeface="Century Gothic"/>
              <a:cs typeface="Century Gothic"/>
            </a:endParaRPr>
          </a:p>
        </p:txBody>
      </p:sp>
      <p:sp>
        <p:nvSpPr>
          <p:cNvPr id="10" name="Action Button: End 9">
            <a:hlinkClick r:id="rId5" action="ppaction://hlinksldjump" highlightClick="1"/>
          </p:cNvPr>
          <p:cNvSpPr/>
          <p:nvPr/>
        </p:nvSpPr>
        <p:spPr>
          <a:xfrm>
            <a:off x="8544329" y="5533905"/>
            <a:ext cx="438975" cy="440140"/>
          </a:xfrm>
          <a:prstGeom prst="actionButtonEnd">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Action Button: Home 10">
            <a:hlinkClick r:id="rId6" action="ppaction://hlinksldjump" highlightClick="1"/>
          </p:cNvPr>
          <p:cNvSpPr/>
          <p:nvPr/>
        </p:nvSpPr>
        <p:spPr>
          <a:xfrm>
            <a:off x="8544329" y="6114863"/>
            <a:ext cx="438975" cy="533418"/>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p:cNvSpPr txBox="1"/>
          <p:nvPr/>
        </p:nvSpPr>
        <p:spPr>
          <a:xfrm>
            <a:off x="987693" y="0"/>
            <a:ext cx="7023595" cy="584776"/>
          </a:xfrm>
          <a:prstGeom prst="rect">
            <a:avLst/>
          </a:prstGeom>
          <a:noFill/>
        </p:spPr>
        <p:txBody>
          <a:bodyPr wrap="square" rtlCol="0">
            <a:spAutoFit/>
          </a:bodyPr>
          <a:lstStyle/>
          <a:p>
            <a:pPr algn="ctr"/>
            <a:r>
              <a:rPr lang="es-MX" sz="3200" dirty="0" smtClean="0">
                <a:solidFill>
                  <a:schemeClr val="bg1"/>
                </a:solidFill>
                <a:latin typeface="Century Gothic"/>
                <a:cs typeface="Century Gothic"/>
              </a:rPr>
              <a:t>Instalación ContaUno</a:t>
            </a:r>
            <a:endParaRPr lang="es-MX" sz="3200" dirty="0">
              <a:solidFill>
                <a:schemeClr val="bg1"/>
              </a:solidFill>
              <a:latin typeface="Century Gothic"/>
              <a:cs typeface="Century Gothic"/>
            </a:endParaRPr>
          </a:p>
        </p:txBody>
      </p:sp>
    </p:spTree>
    <p:extLst>
      <p:ext uri="{BB962C8B-B14F-4D97-AF65-F5344CB8AC3E}">
        <p14:creationId xmlns:p14="http://schemas.microsoft.com/office/powerpoint/2010/main" val="36443409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latin typeface="Century Gothic"/>
                <a:cs typeface="Century Gothic"/>
              </a:rPr>
              <a:t>Iniciando ContaUno</a:t>
            </a:r>
            <a:endParaRPr lang="es-MX" dirty="0">
              <a:latin typeface="Century Gothic"/>
              <a:cs typeface="Century Gothic"/>
            </a:endParaRPr>
          </a:p>
        </p:txBody>
      </p:sp>
      <p:sp>
        <p:nvSpPr>
          <p:cNvPr id="4" name="Action Button: Home 3">
            <a:hlinkClick r:id="rId2" action="ppaction://hlinksldjump" highlightClick="1"/>
          </p:cNvPr>
          <p:cNvSpPr/>
          <p:nvPr/>
        </p:nvSpPr>
        <p:spPr>
          <a:xfrm>
            <a:off x="7776123" y="5927006"/>
            <a:ext cx="376264" cy="454717"/>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783465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408" y="3020217"/>
            <a:ext cx="2728383" cy="1561764"/>
          </a:xfrm>
          <a:prstGeom prst="rect">
            <a:avLst/>
          </a:prstGeom>
        </p:spPr>
      </p:pic>
      <p:pic>
        <p:nvPicPr>
          <p:cNvPr id="3" name="Picture 2"/>
          <p:cNvPicPr>
            <a:picLocks noChangeAspect="1"/>
          </p:cNvPicPr>
          <p:nvPr/>
        </p:nvPicPr>
        <p:blipFill>
          <a:blip r:embed="rId3"/>
          <a:stretch>
            <a:fillRect/>
          </a:stretch>
        </p:blipFill>
        <p:spPr>
          <a:xfrm>
            <a:off x="3283377" y="3020217"/>
            <a:ext cx="5699928" cy="3557459"/>
          </a:xfrm>
          <a:prstGeom prst="rect">
            <a:avLst/>
          </a:prstGeom>
        </p:spPr>
      </p:pic>
      <p:sp>
        <p:nvSpPr>
          <p:cNvPr id="4" name="TextBox 3"/>
          <p:cNvSpPr txBox="1"/>
          <p:nvPr/>
        </p:nvSpPr>
        <p:spPr>
          <a:xfrm>
            <a:off x="501685" y="1514382"/>
            <a:ext cx="8089677" cy="1477328"/>
          </a:xfrm>
          <a:prstGeom prst="rect">
            <a:avLst/>
          </a:prstGeom>
          <a:noFill/>
        </p:spPr>
        <p:txBody>
          <a:bodyPr wrap="square" rtlCol="0">
            <a:spAutoFit/>
          </a:bodyPr>
          <a:lstStyle/>
          <a:p>
            <a:pPr algn="just"/>
            <a:r>
              <a:rPr lang="es-MX" dirty="0" smtClean="0">
                <a:latin typeface="Century Gothic"/>
                <a:cs typeface="Century Gothic"/>
              </a:rPr>
              <a:t>Para ingresar al programa es necesaria la clave de acceso,por lo que se tiene que descargar, y guardar, en la ruta que se desee. El archivo de clave de acceso está identificado con el nombre o matrícula del interesado.</a:t>
            </a:r>
            <a:endParaRPr lang="es-MX" dirty="0">
              <a:latin typeface="Century Gothic"/>
              <a:cs typeface="Century Gothic"/>
            </a:endParaRPr>
          </a:p>
          <a:p>
            <a:pPr algn="just"/>
            <a:endParaRPr lang="es-MX" dirty="0" smtClean="0">
              <a:latin typeface="Century Gothic"/>
              <a:cs typeface="Century Gothic"/>
            </a:endParaRPr>
          </a:p>
        </p:txBody>
      </p:sp>
      <p:sp>
        <p:nvSpPr>
          <p:cNvPr id="5" name="Oval 4"/>
          <p:cNvSpPr/>
          <p:nvPr/>
        </p:nvSpPr>
        <p:spPr>
          <a:xfrm>
            <a:off x="8042644" y="6130843"/>
            <a:ext cx="940661" cy="595837"/>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1301246" y="188159"/>
            <a:ext cx="6396489"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Clave individual de acceso</a:t>
            </a:r>
            <a:endParaRPr lang="es-MX" sz="3200" dirty="0">
              <a:solidFill>
                <a:srgbClr val="FFFFFF"/>
              </a:solidFill>
              <a:latin typeface="Century Gothic"/>
              <a:cs typeface="Century Gothic"/>
            </a:endParaRPr>
          </a:p>
        </p:txBody>
      </p:sp>
    </p:spTree>
    <p:extLst>
      <p:ext uri="{BB962C8B-B14F-4D97-AF65-F5344CB8AC3E}">
        <p14:creationId xmlns:p14="http://schemas.microsoft.com/office/powerpoint/2010/main" val="3244269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230512" y="2101239"/>
            <a:ext cx="1303967" cy="925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363957" y="2101239"/>
            <a:ext cx="1317460" cy="1238744"/>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01685" y="1282260"/>
            <a:ext cx="8842205" cy="646331"/>
          </a:xfrm>
          <a:prstGeom prst="rect">
            <a:avLst/>
          </a:prstGeom>
          <a:noFill/>
        </p:spPr>
        <p:txBody>
          <a:bodyPr wrap="square" rtlCol="0">
            <a:spAutoFit/>
          </a:bodyPr>
          <a:lstStyle/>
          <a:p>
            <a:r>
              <a:rPr lang="es-MX" dirty="0" smtClean="0">
                <a:latin typeface="Century Gothic"/>
                <a:cs typeface="Century Gothic"/>
              </a:rPr>
              <a:t>Despúes de haber guardado la clave de acceso, se debe iniciar el Programa, </a:t>
            </a:r>
            <a:r>
              <a:rPr lang="es-MX" b="1" dirty="0" smtClean="0">
                <a:solidFill>
                  <a:srgbClr val="80B606"/>
                </a:solidFill>
                <a:latin typeface="Century Gothic"/>
                <a:cs typeface="Century Gothic"/>
              </a:rPr>
              <a:t>Dar click en el ícono de ContaUno</a:t>
            </a:r>
            <a:endParaRPr lang="en-US" dirty="0"/>
          </a:p>
        </p:txBody>
      </p:sp>
      <p:sp>
        <p:nvSpPr>
          <p:cNvPr id="11" name="TextBox 10"/>
          <p:cNvSpPr txBox="1"/>
          <p:nvPr/>
        </p:nvSpPr>
        <p:spPr>
          <a:xfrm>
            <a:off x="501685" y="6152633"/>
            <a:ext cx="3245278" cy="369332"/>
          </a:xfrm>
          <a:prstGeom prst="rect">
            <a:avLst/>
          </a:prstGeom>
          <a:noFill/>
        </p:spPr>
        <p:txBody>
          <a:bodyPr wrap="square" rtlCol="0">
            <a:spAutoFit/>
          </a:bodyPr>
          <a:lstStyle/>
          <a:p>
            <a:pPr algn="ctr"/>
            <a:r>
              <a:rPr lang="en-US" dirty="0" smtClean="0">
                <a:latin typeface="Century Gothic"/>
                <a:cs typeface="Century Gothic"/>
              </a:rPr>
              <a:t>MAC</a:t>
            </a:r>
            <a:endParaRPr lang="en-US" dirty="0">
              <a:latin typeface="Century Gothic"/>
              <a:cs typeface="Century Gothic"/>
            </a:endParaRPr>
          </a:p>
        </p:txBody>
      </p:sp>
      <p:sp>
        <p:nvSpPr>
          <p:cNvPr id="12" name="TextBox 11"/>
          <p:cNvSpPr txBox="1"/>
          <p:nvPr/>
        </p:nvSpPr>
        <p:spPr>
          <a:xfrm>
            <a:off x="5236341" y="6152633"/>
            <a:ext cx="3245278" cy="369332"/>
          </a:xfrm>
          <a:prstGeom prst="rect">
            <a:avLst/>
          </a:prstGeom>
          <a:noFill/>
        </p:spPr>
        <p:txBody>
          <a:bodyPr wrap="square" rtlCol="0">
            <a:spAutoFit/>
          </a:bodyPr>
          <a:lstStyle/>
          <a:p>
            <a:pPr algn="ctr"/>
            <a:r>
              <a:rPr lang="en-US" dirty="0" smtClean="0">
                <a:latin typeface="Century Gothic"/>
                <a:cs typeface="Century Gothic"/>
              </a:rPr>
              <a:t>Windows</a:t>
            </a:r>
            <a:endParaRPr lang="en-US" dirty="0">
              <a:latin typeface="Century Gothic"/>
              <a:cs typeface="Century Gothic"/>
            </a:endParaRPr>
          </a:p>
        </p:txBody>
      </p:sp>
      <p:sp>
        <p:nvSpPr>
          <p:cNvPr id="13" name="TextBox 12"/>
          <p:cNvSpPr txBox="1"/>
          <p:nvPr/>
        </p:nvSpPr>
        <p:spPr>
          <a:xfrm>
            <a:off x="1301246" y="188159"/>
            <a:ext cx="6396489"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Clave individual de acceso</a:t>
            </a:r>
            <a:endParaRPr lang="es-MX" sz="3200" dirty="0">
              <a:solidFill>
                <a:srgbClr val="FFFFFF"/>
              </a:solidFill>
              <a:latin typeface="Century Gothic"/>
              <a:cs typeface="Century Gothic"/>
            </a:endParaRPr>
          </a:p>
        </p:txBody>
      </p:sp>
      <p:pic>
        <p:nvPicPr>
          <p:cNvPr id="14" name="Picture Placeholder 6" descr="ICONO TEC NUEVO.psd"/>
          <p:cNvPicPr>
            <a:picLocks noChangeAspect="1"/>
          </p:cNvPicPr>
          <p:nvPr/>
        </p:nvPicPr>
        <p:blipFill>
          <a:blip r:embed="rId4" cstate="email">
            <a:extLst>
              <a:ext uri="{28A0092B-C50C-407E-A947-70E740481C1C}">
                <a14:useLocalDpi xmlns:a14="http://schemas.microsoft.com/office/drawing/2010/main" val="0"/>
              </a:ext>
            </a:extLst>
          </a:blip>
          <a:srcRect l="10327" r="10327"/>
          <a:stretch>
            <a:fillRect/>
          </a:stretch>
        </p:blipFill>
        <p:spPr>
          <a:xfrm>
            <a:off x="752423" y="3531876"/>
            <a:ext cx="2994540" cy="2499864"/>
          </a:xfrm>
          <a:prstGeom prst="ellipse">
            <a:avLst/>
          </a:prstGeom>
        </p:spPr>
      </p:pic>
      <p:pic>
        <p:nvPicPr>
          <p:cNvPr id="15" name="Picture Placeholder 6" descr="ICONO TEC NUEVO.psd"/>
          <p:cNvPicPr>
            <a:picLocks noChangeAspect="1"/>
          </p:cNvPicPr>
          <p:nvPr/>
        </p:nvPicPr>
        <p:blipFill>
          <a:blip r:embed="rId4" cstate="email">
            <a:extLst>
              <a:ext uri="{28A0092B-C50C-407E-A947-70E740481C1C}">
                <a14:useLocalDpi xmlns:a14="http://schemas.microsoft.com/office/drawing/2010/main" val="0"/>
              </a:ext>
            </a:extLst>
          </a:blip>
          <a:srcRect l="10327" r="10327"/>
          <a:stretch>
            <a:fillRect/>
          </a:stretch>
        </p:blipFill>
        <p:spPr>
          <a:xfrm>
            <a:off x="5158281" y="3531876"/>
            <a:ext cx="2994540" cy="2499864"/>
          </a:xfrm>
          <a:prstGeom prst="ellipse">
            <a:avLst/>
          </a:prstGeom>
        </p:spPr>
      </p:pic>
    </p:spTree>
    <p:extLst>
      <p:ext uri="{BB962C8B-B14F-4D97-AF65-F5344CB8AC3E}">
        <p14:creationId xmlns:p14="http://schemas.microsoft.com/office/powerpoint/2010/main" val="2585966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4000" dirty="0" smtClean="0">
                <a:latin typeface="Century Gothic"/>
                <a:cs typeface="Century Gothic"/>
              </a:rPr>
              <a:t>Introducción (2)</a:t>
            </a:r>
            <a:endParaRPr lang="es-MX" sz="4000" dirty="0">
              <a:latin typeface="Century Gothic"/>
              <a:cs typeface="Century Gothic"/>
            </a:endParaRPr>
          </a:p>
        </p:txBody>
      </p:sp>
      <p:sp>
        <p:nvSpPr>
          <p:cNvPr id="3" name="Content Placeholder 2"/>
          <p:cNvSpPr>
            <a:spLocks noGrp="1"/>
          </p:cNvSpPr>
          <p:nvPr>
            <p:ph idx="1"/>
          </p:nvPr>
        </p:nvSpPr>
        <p:spPr>
          <a:xfrm>
            <a:off x="457200" y="2467429"/>
            <a:ext cx="8229599" cy="3701141"/>
          </a:xfrm>
        </p:spPr>
        <p:txBody>
          <a:bodyPr>
            <a:normAutofit fontScale="92500" lnSpcReduction="10000"/>
          </a:bodyPr>
          <a:lstStyle/>
          <a:p>
            <a:pPr algn="just"/>
            <a:r>
              <a:rPr lang="es-MX" sz="1800" dirty="0">
                <a:solidFill>
                  <a:schemeClr val="tx1"/>
                </a:solidFill>
                <a:latin typeface="Century Gothic"/>
                <a:cs typeface="Century Gothic"/>
              </a:rPr>
              <a:t>Cada una de las fases del proceso contable </a:t>
            </a:r>
            <a:r>
              <a:rPr lang="es-MX" sz="1800" dirty="0" smtClean="0">
                <a:solidFill>
                  <a:schemeClr val="tx1"/>
                </a:solidFill>
                <a:latin typeface="Century Gothic"/>
                <a:cs typeface="Century Gothic"/>
              </a:rPr>
              <a:t>se </a:t>
            </a:r>
            <a:r>
              <a:rPr lang="es-MX" sz="1800" dirty="0">
                <a:solidFill>
                  <a:schemeClr val="tx1"/>
                </a:solidFill>
                <a:latin typeface="Century Gothic"/>
                <a:cs typeface="Century Gothic"/>
              </a:rPr>
              <a:t>presenta en un módulo diferente, de tal forma que es posible realizar la captura de cada uno de manera independiente</a:t>
            </a:r>
            <a:r>
              <a:rPr lang="es-MX" sz="1800" dirty="0" smtClean="0">
                <a:solidFill>
                  <a:schemeClr val="tx1"/>
                </a:solidFill>
                <a:latin typeface="Century Gothic"/>
                <a:cs typeface="Century Gothic"/>
              </a:rPr>
              <a:t>.</a:t>
            </a:r>
            <a:endParaRPr lang="es-MX" sz="1800" dirty="0" smtClean="0">
              <a:solidFill>
                <a:srgbClr val="000000"/>
              </a:solidFill>
              <a:latin typeface="Century Gothic"/>
              <a:cs typeface="Century Gothic"/>
            </a:endParaRPr>
          </a:p>
          <a:p>
            <a:pPr lvl="0" algn="just"/>
            <a:r>
              <a:rPr lang="es-MX" sz="1800" dirty="0" smtClean="0">
                <a:solidFill>
                  <a:srgbClr val="000000"/>
                </a:solidFill>
                <a:latin typeface="Century Gothic"/>
                <a:cs typeface="Century Gothic"/>
              </a:rPr>
              <a:t>También</a:t>
            </a:r>
            <a:r>
              <a:rPr lang="es-MX" sz="1800" dirty="0">
                <a:solidFill>
                  <a:srgbClr val="000000"/>
                </a:solidFill>
                <a:latin typeface="Century Gothic"/>
                <a:cs typeface="Century Gothic"/>
              </a:rPr>
              <a:t>, contempla la posibilidad de abrir diferentes ventanas en un mismo momento para visualizar mejor el registro que se está </a:t>
            </a:r>
            <a:r>
              <a:rPr lang="es-MX" sz="1800" dirty="0" smtClean="0">
                <a:solidFill>
                  <a:srgbClr val="000000"/>
                </a:solidFill>
                <a:latin typeface="Century Gothic"/>
                <a:cs typeface="Century Gothic"/>
              </a:rPr>
              <a:t>realizando.</a:t>
            </a:r>
            <a:endParaRPr lang="en-US" sz="1800" dirty="0" smtClean="0">
              <a:solidFill>
                <a:srgbClr val="000000"/>
              </a:solidFill>
            </a:endParaRPr>
          </a:p>
          <a:p>
            <a:pPr lvl="0" algn="just"/>
            <a:r>
              <a:rPr lang="es-MX" sz="1800" dirty="0" smtClean="0">
                <a:solidFill>
                  <a:srgbClr val="000000"/>
                </a:solidFill>
                <a:latin typeface="Century Gothic"/>
                <a:cs typeface="Century Gothic"/>
              </a:rPr>
              <a:t>Por </a:t>
            </a:r>
            <a:r>
              <a:rPr lang="es-MX" sz="1800" dirty="0">
                <a:solidFill>
                  <a:srgbClr val="000000"/>
                </a:solidFill>
                <a:latin typeface="Century Gothic"/>
                <a:cs typeface="Century Gothic"/>
              </a:rPr>
              <a:t>otra parte, incluye el ejercicio de una empresa comercial que puede ser utilizado para elaborar el proyecto final de la materia, así como, un ejercicio breve de una empresa de servicios que tiene como objetivo complementar la perspectiva del alumno</a:t>
            </a:r>
            <a:r>
              <a:rPr lang="es-MX" sz="1800" dirty="0" smtClean="0">
                <a:solidFill>
                  <a:srgbClr val="000000"/>
                </a:solidFill>
                <a:latin typeface="Century Gothic"/>
                <a:cs typeface="Century Gothic"/>
              </a:rPr>
              <a:t>.</a:t>
            </a:r>
          </a:p>
          <a:p>
            <a:pPr lvl="0" algn="just"/>
            <a:r>
              <a:rPr lang="es-MX" sz="1800" dirty="0" smtClean="0">
                <a:solidFill>
                  <a:srgbClr val="000000"/>
                </a:solidFill>
                <a:latin typeface="Century Gothic"/>
                <a:cs typeface="Century Gothic"/>
              </a:rPr>
              <a:t>Es posible realizar el ejercicio comercial por método de inventario perpétuos o bien por método periódico.</a:t>
            </a:r>
            <a:endParaRPr lang="es-MX" sz="1800" dirty="0">
              <a:solidFill>
                <a:srgbClr val="000000"/>
              </a:solidFill>
              <a:latin typeface="Century Gothic"/>
              <a:cs typeface="Century Gothic"/>
            </a:endParaRPr>
          </a:p>
        </p:txBody>
      </p:sp>
      <p:sp>
        <p:nvSpPr>
          <p:cNvPr id="4" name="Action Button: Home 3">
            <a:hlinkClick r:id="rId2" action="ppaction://hlinksldjump" highlightClick="1"/>
          </p:cNvPr>
          <p:cNvSpPr/>
          <p:nvPr/>
        </p:nvSpPr>
        <p:spPr>
          <a:xfrm>
            <a:off x="8545286" y="6168570"/>
            <a:ext cx="344714" cy="453573"/>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43614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a:stretch/>
        </p:blipFill>
        <p:spPr>
          <a:xfrm>
            <a:off x="1802933" y="2587185"/>
            <a:ext cx="5305668" cy="3680655"/>
          </a:xfrm>
          <a:prstGeom prst="rect">
            <a:avLst/>
          </a:prstGeom>
        </p:spPr>
      </p:pic>
      <p:sp>
        <p:nvSpPr>
          <p:cNvPr id="3" name="TextBox 2"/>
          <p:cNvSpPr txBox="1"/>
          <p:nvPr/>
        </p:nvSpPr>
        <p:spPr>
          <a:xfrm>
            <a:off x="642784" y="1458231"/>
            <a:ext cx="7791802" cy="923330"/>
          </a:xfrm>
          <a:prstGeom prst="rect">
            <a:avLst/>
          </a:prstGeom>
          <a:noFill/>
        </p:spPr>
        <p:txBody>
          <a:bodyPr wrap="square" rtlCol="0">
            <a:spAutoFit/>
          </a:bodyPr>
          <a:lstStyle/>
          <a:p>
            <a:pPr algn="just"/>
            <a:r>
              <a:rPr lang="es-MX" dirty="0" smtClean="0">
                <a:latin typeface="Century Gothic"/>
                <a:cs typeface="Century Gothic"/>
              </a:rPr>
              <a:t>A continuación se desplegará la ventana de Bienvenida, donde se solicita “Abrir archivo”, correspondiente a la clave de acceso previamente descargada. </a:t>
            </a:r>
            <a:r>
              <a:rPr lang="es-MX" b="1" dirty="0" smtClean="0">
                <a:solidFill>
                  <a:schemeClr val="accent1"/>
                </a:solidFill>
                <a:latin typeface="Century Gothic"/>
                <a:cs typeface="Century Gothic"/>
              </a:rPr>
              <a:t>Dar click en Abrir archivo.</a:t>
            </a:r>
            <a:endParaRPr lang="es-MX" b="1" dirty="0">
              <a:solidFill>
                <a:schemeClr val="accent1"/>
              </a:solidFill>
              <a:latin typeface="Century Gothic"/>
              <a:cs typeface="Century Gothic"/>
            </a:endParaRPr>
          </a:p>
        </p:txBody>
      </p:sp>
      <p:sp>
        <p:nvSpPr>
          <p:cNvPr id="4" name="Oval 3"/>
          <p:cNvSpPr/>
          <p:nvPr/>
        </p:nvSpPr>
        <p:spPr>
          <a:xfrm>
            <a:off x="4985498" y="5738847"/>
            <a:ext cx="1301247" cy="831035"/>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1301246" y="188159"/>
            <a:ext cx="6396489"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Clave individual de acceso</a:t>
            </a:r>
            <a:endParaRPr lang="es-MX" sz="3200" dirty="0">
              <a:solidFill>
                <a:srgbClr val="FFFFFF"/>
              </a:solidFill>
              <a:latin typeface="Century Gothic"/>
              <a:cs typeface="Century Gothic"/>
            </a:endParaRPr>
          </a:p>
        </p:txBody>
      </p:sp>
    </p:spTree>
    <p:extLst>
      <p:ext uri="{BB962C8B-B14F-4D97-AF65-F5344CB8AC3E}">
        <p14:creationId xmlns:p14="http://schemas.microsoft.com/office/powerpoint/2010/main" val="30559642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35165" y="2665585"/>
            <a:ext cx="3652897" cy="2838064"/>
          </a:xfrm>
          <a:prstGeom prst="rect">
            <a:avLst/>
          </a:prstGeom>
        </p:spPr>
      </p:pic>
      <p:sp>
        <p:nvSpPr>
          <p:cNvPr id="3" name="TextBox 2"/>
          <p:cNvSpPr txBox="1"/>
          <p:nvPr/>
        </p:nvSpPr>
        <p:spPr>
          <a:xfrm>
            <a:off x="470330" y="1285754"/>
            <a:ext cx="8281729" cy="923330"/>
          </a:xfrm>
          <a:prstGeom prst="rect">
            <a:avLst/>
          </a:prstGeom>
          <a:noFill/>
        </p:spPr>
        <p:txBody>
          <a:bodyPr wrap="square" rtlCol="0">
            <a:spAutoFit/>
          </a:bodyPr>
          <a:lstStyle/>
          <a:p>
            <a:pPr algn="just"/>
            <a:r>
              <a:rPr lang="es-MX" dirty="0" smtClean="0">
                <a:latin typeface="Century Gothic"/>
                <a:cs typeface="Century Gothic"/>
              </a:rPr>
              <a:t>Al dar click en abrir archivo, se desplegará la ventana para seleccionar el archivo que se guardó previamente, el cual está denominado como el nombre o matrícula. </a:t>
            </a:r>
            <a:r>
              <a:rPr lang="es-MX" b="1" dirty="0" smtClean="0">
                <a:solidFill>
                  <a:srgbClr val="80B606"/>
                </a:solidFill>
                <a:latin typeface="Century Gothic"/>
                <a:cs typeface="Century Gothic"/>
              </a:rPr>
              <a:t>Seleccionar y dar click en Abrir.</a:t>
            </a:r>
            <a:endParaRPr lang="es-MX" b="1" dirty="0">
              <a:solidFill>
                <a:srgbClr val="80B606"/>
              </a:solidFill>
              <a:latin typeface="Century Gothic"/>
              <a:cs typeface="Century Gothic"/>
            </a:endParaRPr>
          </a:p>
        </p:txBody>
      </p:sp>
      <p:pic>
        <p:nvPicPr>
          <p:cNvPr id="4" name="Picture 3"/>
          <p:cNvPicPr>
            <a:picLocks noChangeAspect="1"/>
          </p:cNvPicPr>
          <p:nvPr/>
        </p:nvPicPr>
        <p:blipFill>
          <a:blip r:embed="rId3"/>
          <a:stretch>
            <a:fillRect/>
          </a:stretch>
        </p:blipFill>
        <p:spPr>
          <a:xfrm>
            <a:off x="4243686" y="2461745"/>
            <a:ext cx="4665149" cy="3558453"/>
          </a:xfrm>
          <a:prstGeom prst="rect">
            <a:avLst/>
          </a:prstGeom>
        </p:spPr>
      </p:pic>
      <p:sp>
        <p:nvSpPr>
          <p:cNvPr id="5" name="Rectangle 4"/>
          <p:cNvSpPr/>
          <p:nvPr/>
        </p:nvSpPr>
        <p:spPr>
          <a:xfrm>
            <a:off x="4091871" y="3575019"/>
            <a:ext cx="4816964" cy="329278"/>
          </a:xfrm>
          <a:prstGeom prst="rect">
            <a:avLst/>
          </a:prstGeom>
          <a:solidFill>
            <a:schemeClr val="lt1">
              <a:alpha val="0"/>
            </a:schemeClr>
          </a:solidFill>
          <a:ln w="5715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Oval 5"/>
          <p:cNvSpPr/>
          <p:nvPr/>
        </p:nvSpPr>
        <p:spPr>
          <a:xfrm>
            <a:off x="7948578" y="5503649"/>
            <a:ext cx="803481" cy="705595"/>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a:off x="1301246" y="188159"/>
            <a:ext cx="6396489"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Clave individual de acceso</a:t>
            </a:r>
            <a:endParaRPr lang="es-MX" sz="3200" dirty="0">
              <a:solidFill>
                <a:srgbClr val="FFFFFF"/>
              </a:solidFill>
              <a:latin typeface="Century Gothic"/>
              <a:cs typeface="Century Gothic"/>
            </a:endParaRPr>
          </a:p>
        </p:txBody>
      </p:sp>
    </p:spTree>
    <p:extLst>
      <p:ext uri="{BB962C8B-B14F-4D97-AF65-F5344CB8AC3E}">
        <p14:creationId xmlns:p14="http://schemas.microsoft.com/office/powerpoint/2010/main" val="39575318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1686" y="2210866"/>
            <a:ext cx="7785251" cy="4233577"/>
          </a:xfrm>
          <a:prstGeom prst="rect">
            <a:avLst/>
          </a:prstGeom>
        </p:spPr>
      </p:pic>
      <p:sp>
        <p:nvSpPr>
          <p:cNvPr id="3" name="TextBox 2"/>
          <p:cNvSpPr txBox="1"/>
          <p:nvPr/>
        </p:nvSpPr>
        <p:spPr>
          <a:xfrm>
            <a:off x="501686" y="1113274"/>
            <a:ext cx="8073590" cy="923330"/>
          </a:xfrm>
          <a:prstGeom prst="rect">
            <a:avLst/>
          </a:prstGeom>
          <a:noFill/>
        </p:spPr>
        <p:txBody>
          <a:bodyPr wrap="square" rtlCol="0">
            <a:spAutoFit/>
          </a:bodyPr>
          <a:lstStyle/>
          <a:p>
            <a:pPr algn="just"/>
            <a:r>
              <a:rPr lang="es-MX" dirty="0" smtClean="0">
                <a:latin typeface="Century Gothic"/>
                <a:cs typeface="Century Gothic"/>
              </a:rPr>
              <a:t>A continuación se desplegará la ventana que indica que el usuario ha sido agregado exitosamente, y que debe reiniciarse . </a:t>
            </a:r>
            <a:r>
              <a:rPr lang="es-MX" b="1" dirty="0" smtClean="0">
                <a:solidFill>
                  <a:srgbClr val="80B606"/>
                </a:solidFill>
                <a:latin typeface="Century Gothic"/>
                <a:cs typeface="Century Gothic"/>
              </a:rPr>
              <a:t>Dar click en ok y volver a abrir la aplicación para dar inicio al programa.</a:t>
            </a:r>
            <a:endParaRPr lang="es-MX" b="1" dirty="0">
              <a:solidFill>
                <a:srgbClr val="80B606"/>
              </a:solidFill>
              <a:latin typeface="Century Gothic"/>
              <a:cs typeface="Century Gothic"/>
            </a:endParaRPr>
          </a:p>
        </p:txBody>
      </p:sp>
      <p:sp>
        <p:nvSpPr>
          <p:cNvPr id="4" name="Oval 3"/>
          <p:cNvSpPr/>
          <p:nvPr/>
        </p:nvSpPr>
        <p:spPr>
          <a:xfrm>
            <a:off x="7329310" y="4892131"/>
            <a:ext cx="736850" cy="736956"/>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1301246" y="188159"/>
            <a:ext cx="6396489"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Clave individual de acceso</a:t>
            </a:r>
            <a:endParaRPr lang="es-MX" sz="3200" dirty="0">
              <a:solidFill>
                <a:srgbClr val="FFFFFF"/>
              </a:solidFill>
              <a:latin typeface="Century Gothic"/>
              <a:cs typeface="Century Gothic"/>
            </a:endParaRPr>
          </a:p>
        </p:txBody>
      </p:sp>
      <p:sp>
        <p:nvSpPr>
          <p:cNvPr id="6" name="Action Button: Home 5">
            <a:hlinkClick r:id="rId3" action="ppaction://hlinksldjump" highlightClick="1"/>
          </p:cNvPr>
          <p:cNvSpPr/>
          <p:nvPr/>
        </p:nvSpPr>
        <p:spPr>
          <a:xfrm>
            <a:off x="8575276" y="6271963"/>
            <a:ext cx="376673" cy="423358"/>
          </a:xfrm>
          <a:prstGeom prst="actionButtonHom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88332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7787" y="1232648"/>
            <a:ext cx="3875742" cy="2209800"/>
          </a:xfrm>
        </p:spPr>
        <p:txBody>
          <a:bodyPr/>
          <a:lstStyle/>
          <a:p>
            <a:r>
              <a:rPr lang="es-MX" sz="4800" dirty="0" smtClean="0">
                <a:latin typeface="Century Gothic"/>
                <a:cs typeface="Century Gothic"/>
              </a:rPr>
              <a:t>Bienvenido</a:t>
            </a:r>
            <a:r>
              <a:rPr lang="es-MX" dirty="0" smtClean="0">
                <a:latin typeface="Century Gothic"/>
                <a:cs typeface="Century Gothic"/>
              </a:rPr>
              <a:t> a ContaUno</a:t>
            </a:r>
            <a:endParaRPr lang="es-MX" dirty="0">
              <a:latin typeface="Century Gothic"/>
              <a:cs typeface="Century Gothic"/>
            </a:endParaRPr>
          </a:p>
        </p:txBody>
      </p:sp>
      <p:sp>
        <p:nvSpPr>
          <p:cNvPr id="7" name="Content Placeholder 6"/>
          <p:cNvSpPr>
            <a:spLocks noGrp="1"/>
          </p:cNvSpPr>
          <p:nvPr>
            <p:ph idx="1"/>
          </p:nvPr>
        </p:nvSpPr>
        <p:spPr/>
        <p:txBody>
          <a:bodyPr/>
          <a:lstStyle/>
          <a:p>
            <a:endParaRPr lang="es-MX" dirty="0" smtClean="0">
              <a:latin typeface="Century Gothic"/>
              <a:cs typeface="Century Gothic"/>
            </a:endParaRPr>
          </a:p>
          <a:p>
            <a:r>
              <a:rPr lang="es-MX" dirty="0" smtClean="0">
                <a:latin typeface="Century Gothic"/>
                <a:cs typeface="Century Gothic"/>
              </a:rPr>
              <a:t>Iniciando el Ejercicio</a:t>
            </a:r>
          </a:p>
          <a:p>
            <a:r>
              <a:rPr lang="es-MX" dirty="0" smtClean="0">
                <a:latin typeface="Century Gothic"/>
                <a:cs typeface="Century Gothic"/>
              </a:rPr>
              <a:t>Menú Principal: </a:t>
            </a:r>
          </a:p>
          <a:p>
            <a:pPr>
              <a:buFont typeface="Wingdings" charset="2"/>
              <a:buChar char="ü"/>
            </a:pPr>
            <a:r>
              <a:rPr lang="es-MX" sz="2000" dirty="0" smtClean="0">
                <a:latin typeface="Century Gothic"/>
                <a:cs typeface="Century Gothic"/>
              </a:rPr>
              <a:t>Instrucciones</a:t>
            </a:r>
          </a:p>
          <a:p>
            <a:pPr>
              <a:buFont typeface="Wingdings" charset="2"/>
              <a:buChar char="ü"/>
            </a:pPr>
            <a:r>
              <a:rPr lang="es-MX" sz="2000" dirty="0" smtClean="0">
                <a:latin typeface="Century Gothic"/>
                <a:cs typeface="Century Gothic"/>
              </a:rPr>
              <a:t>Ciclo Contable</a:t>
            </a:r>
          </a:p>
          <a:p>
            <a:pPr>
              <a:buFont typeface="Wingdings" charset="2"/>
              <a:buChar char="ü"/>
            </a:pPr>
            <a:r>
              <a:rPr lang="es-MX" sz="2000" dirty="0" smtClean="0">
                <a:latin typeface="Century Gothic"/>
                <a:cs typeface="Century Gothic"/>
              </a:rPr>
              <a:t>Ajustes</a:t>
            </a:r>
          </a:p>
          <a:p>
            <a:pPr>
              <a:buFont typeface="Wingdings" charset="2"/>
              <a:buChar char="ü"/>
            </a:pPr>
            <a:r>
              <a:rPr lang="es-MX" sz="2000" dirty="0" smtClean="0">
                <a:latin typeface="Century Gothic"/>
                <a:cs typeface="Century Gothic"/>
              </a:rPr>
              <a:t>Proceso de Cierres</a:t>
            </a:r>
          </a:p>
          <a:p>
            <a:pPr>
              <a:buFont typeface="Wingdings" charset="2"/>
              <a:buChar char="ü"/>
            </a:pPr>
            <a:r>
              <a:rPr lang="es-MX" sz="2000" dirty="0" smtClean="0">
                <a:latin typeface="Century Gothic"/>
                <a:cs typeface="Century Gothic"/>
              </a:rPr>
              <a:t>Estados Financieros</a:t>
            </a:r>
          </a:p>
          <a:p>
            <a:pPr marL="0" indent="0">
              <a:buNone/>
            </a:pPr>
            <a:endParaRPr lang="es-MX" dirty="0">
              <a:latin typeface="Century Gothic"/>
              <a:cs typeface="Century Gothic"/>
            </a:endParaRPr>
          </a:p>
        </p:txBody>
      </p:sp>
      <p:sp>
        <p:nvSpPr>
          <p:cNvPr id="2" name="Action Button: Home 1">
            <a:hlinkClick r:id="rId2" action="ppaction://hlinksldjump" highlightClick="1"/>
          </p:cNvPr>
          <p:cNvSpPr/>
          <p:nvPr/>
        </p:nvSpPr>
        <p:spPr>
          <a:xfrm>
            <a:off x="8461022" y="6126163"/>
            <a:ext cx="451556" cy="479778"/>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Action Button: Document 2">
            <a:hlinkClick r:id="rId3" action="ppaction://hlinksldjump" highlightClick="1"/>
          </p:cNvPr>
          <p:cNvSpPr/>
          <p:nvPr/>
        </p:nvSpPr>
        <p:spPr>
          <a:xfrm>
            <a:off x="4501444" y="818444"/>
            <a:ext cx="395112" cy="414204"/>
          </a:xfrm>
          <a:prstGeom prst="actionButtonDocumen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 name="Action Button: Document 3">
            <a:hlinkClick r:id="rId4" action="ppaction://hlinksldjump" highlightClick="1"/>
          </p:cNvPr>
          <p:cNvSpPr/>
          <p:nvPr/>
        </p:nvSpPr>
        <p:spPr>
          <a:xfrm>
            <a:off x="4501444" y="1425222"/>
            <a:ext cx="395112" cy="465667"/>
          </a:xfrm>
          <a:prstGeom prst="actionButtonDocumen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6" name="Action Button: Forward or Next 5">
            <a:hlinkClick r:id="rId4" action="ppaction://hlinksldjump" highlightClick="1"/>
          </p:cNvPr>
          <p:cNvSpPr/>
          <p:nvPr/>
        </p:nvSpPr>
        <p:spPr>
          <a:xfrm>
            <a:off x="4501444" y="2102556"/>
            <a:ext cx="395112" cy="296333"/>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Forward or Next 7">
            <a:hlinkClick r:id="rId5" action="ppaction://hlinksldjump" highlightClick="1"/>
          </p:cNvPr>
          <p:cNvSpPr/>
          <p:nvPr/>
        </p:nvSpPr>
        <p:spPr>
          <a:xfrm>
            <a:off x="4501444" y="2638778"/>
            <a:ext cx="395112" cy="310444"/>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Action Button: Forward or Next 8">
            <a:hlinkClick r:id="rId6" action="ppaction://hlinksldjump" highlightClick="1"/>
          </p:cNvPr>
          <p:cNvSpPr/>
          <p:nvPr/>
        </p:nvSpPr>
        <p:spPr>
          <a:xfrm>
            <a:off x="4501444" y="3214381"/>
            <a:ext cx="395112" cy="360638"/>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Action Button: Forward or Next 9">
            <a:hlinkClick r:id="rId7" action="ppaction://hlinksldjump" highlightClick="1"/>
          </p:cNvPr>
          <p:cNvSpPr/>
          <p:nvPr/>
        </p:nvSpPr>
        <p:spPr>
          <a:xfrm>
            <a:off x="4501444" y="3756283"/>
            <a:ext cx="395112" cy="376317"/>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Action Button: Forward or Next 10">
            <a:hlinkClick r:id="rId8" action="ppaction://hlinksldjump" highlightClick="1"/>
          </p:cNvPr>
          <p:cNvSpPr/>
          <p:nvPr/>
        </p:nvSpPr>
        <p:spPr>
          <a:xfrm>
            <a:off x="4501444" y="4308353"/>
            <a:ext cx="395112" cy="360638"/>
          </a:xfrm>
          <a:prstGeom prst="actionButtonForwardNex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Action Button: Home 11">
            <a:hlinkClick r:id="" action="ppaction://noaction" highlightClick="1"/>
          </p:cNvPr>
          <p:cNvSpPr/>
          <p:nvPr/>
        </p:nvSpPr>
        <p:spPr>
          <a:xfrm>
            <a:off x="3402992" y="3386860"/>
            <a:ext cx="517847" cy="376317"/>
          </a:xfrm>
          <a:prstGeom prst="actionButtonHo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7263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81294" y="1299882"/>
            <a:ext cx="5154706" cy="2295304"/>
          </a:xfrm>
          <a:prstGeom prst="rect">
            <a:avLst/>
          </a:prstGeom>
        </p:spPr>
      </p:pic>
      <p:sp>
        <p:nvSpPr>
          <p:cNvPr id="4" name="TextBox 3"/>
          <p:cNvSpPr txBox="1"/>
          <p:nvPr/>
        </p:nvSpPr>
        <p:spPr>
          <a:xfrm>
            <a:off x="268941" y="1180352"/>
            <a:ext cx="3212353" cy="923330"/>
          </a:xfrm>
          <a:prstGeom prst="rect">
            <a:avLst/>
          </a:prstGeom>
          <a:noFill/>
        </p:spPr>
        <p:txBody>
          <a:bodyPr wrap="square" rtlCol="0">
            <a:spAutoFit/>
          </a:bodyPr>
          <a:lstStyle/>
          <a:p>
            <a:r>
              <a:rPr lang="es-MX" dirty="0" smtClean="0">
                <a:latin typeface="Century Gothic"/>
                <a:cs typeface="Century Gothic"/>
              </a:rPr>
              <a:t>Al abrir la aplicación se desplegará el siguiente Menú de Inicio.</a:t>
            </a:r>
            <a:endParaRPr lang="es-MX" dirty="0">
              <a:latin typeface="Century Gothic"/>
              <a:cs typeface="Century Gothic"/>
            </a:endParaRPr>
          </a:p>
        </p:txBody>
      </p:sp>
      <p:sp>
        <p:nvSpPr>
          <p:cNvPr id="5" name="TextBox 4"/>
          <p:cNvSpPr txBox="1"/>
          <p:nvPr/>
        </p:nvSpPr>
        <p:spPr>
          <a:xfrm>
            <a:off x="1246901" y="134471"/>
            <a:ext cx="6934235" cy="707886"/>
          </a:xfrm>
          <a:prstGeom prst="rect">
            <a:avLst/>
          </a:prstGeom>
          <a:noFill/>
        </p:spPr>
        <p:txBody>
          <a:bodyPr wrap="square" rtlCol="0">
            <a:spAutoFit/>
          </a:bodyPr>
          <a:lstStyle/>
          <a:p>
            <a:pPr algn="ctr"/>
            <a:r>
              <a:rPr lang="es-MX" sz="4000" dirty="0" smtClean="0">
                <a:solidFill>
                  <a:schemeClr val="bg1"/>
                </a:solidFill>
                <a:latin typeface="Century Gothic"/>
                <a:cs typeface="Century Gothic"/>
              </a:rPr>
              <a:t>Bienvenido a ContaUno</a:t>
            </a:r>
            <a:endParaRPr lang="es-MX" sz="4000" dirty="0">
              <a:solidFill>
                <a:schemeClr val="bg1"/>
              </a:solidFill>
              <a:latin typeface="Century Gothic"/>
              <a:cs typeface="Century Gothic"/>
            </a:endParaRPr>
          </a:p>
        </p:txBody>
      </p:sp>
      <p:sp>
        <p:nvSpPr>
          <p:cNvPr id="6" name="TextBox 5"/>
          <p:cNvSpPr txBox="1"/>
          <p:nvPr/>
        </p:nvSpPr>
        <p:spPr>
          <a:xfrm>
            <a:off x="268940" y="3963613"/>
            <a:ext cx="4153647" cy="1200329"/>
          </a:xfrm>
          <a:prstGeom prst="rect">
            <a:avLst/>
          </a:prstGeom>
          <a:noFill/>
        </p:spPr>
        <p:txBody>
          <a:bodyPr wrap="square" rtlCol="0">
            <a:spAutoFit/>
          </a:bodyPr>
          <a:lstStyle/>
          <a:p>
            <a:pPr algn="just"/>
            <a:r>
              <a:rPr lang="es-MX" dirty="0" smtClean="0">
                <a:latin typeface="Century Gothic"/>
                <a:cs typeface="Century Gothic"/>
              </a:rPr>
              <a:t>Para iniciar, </a:t>
            </a:r>
            <a:r>
              <a:rPr lang="es-MX" b="1" dirty="0" smtClean="0">
                <a:solidFill>
                  <a:schemeClr val="accent1"/>
                </a:solidFill>
                <a:latin typeface="Century Gothic"/>
                <a:cs typeface="Century Gothic"/>
              </a:rPr>
              <a:t>Dar click en “Archivo” </a:t>
            </a:r>
            <a:r>
              <a:rPr lang="es-MX" dirty="0" smtClean="0">
                <a:latin typeface="Century Gothic"/>
                <a:cs typeface="Century Gothic"/>
              </a:rPr>
              <a:t>y se desplegará el siguiente Menú:</a:t>
            </a:r>
          </a:p>
          <a:p>
            <a:r>
              <a:rPr lang="es-MX" dirty="0" smtClean="0">
                <a:latin typeface="Century Gothic"/>
                <a:cs typeface="Century Gothic"/>
              </a:rPr>
              <a:t>Por ser la primer vez que se ejecuta el programa, </a:t>
            </a:r>
            <a:r>
              <a:rPr lang="es-MX" b="1" dirty="0" smtClean="0">
                <a:solidFill>
                  <a:srgbClr val="80B606"/>
                </a:solidFill>
                <a:latin typeface="Century Gothic"/>
                <a:cs typeface="Century Gothic"/>
              </a:rPr>
              <a:t>Dar click en “Nuevo”.</a:t>
            </a:r>
            <a:endParaRPr lang="es-MX" b="1" dirty="0">
              <a:solidFill>
                <a:srgbClr val="80B606"/>
              </a:solidFill>
              <a:latin typeface="Century Gothic"/>
              <a:cs typeface="Century Gothic"/>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707529" y="3963613"/>
            <a:ext cx="2928471" cy="2638438"/>
          </a:xfrm>
          <a:prstGeom prst="rect">
            <a:avLst/>
          </a:prstGeom>
        </p:spPr>
      </p:pic>
      <p:sp>
        <p:nvSpPr>
          <p:cNvPr id="8" name="Rectangle 7"/>
          <p:cNvSpPr/>
          <p:nvPr/>
        </p:nvSpPr>
        <p:spPr>
          <a:xfrm>
            <a:off x="5521312" y="4760532"/>
            <a:ext cx="1919394" cy="40341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9" name="Oval 8"/>
          <p:cNvSpPr/>
          <p:nvPr/>
        </p:nvSpPr>
        <p:spPr>
          <a:xfrm>
            <a:off x="4826000" y="4273177"/>
            <a:ext cx="231041" cy="23905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p:cNvCxnSpPr>
            <a:stCxn id="9" idx="6"/>
          </p:cNvCxnSpPr>
          <p:nvPr/>
        </p:nvCxnSpPr>
        <p:spPr>
          <a:xfrm flipV="1">
            <a:off x="5057041" y="4318000"/>
            <a:ext cx="782044" cy="7470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809143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66081" y="1902848"/>
            <a:ext cx="3372793" cy="4220702"/>
          </a:xfrm>
          <a:prstGeom prst="rect">
            <a:avLst/>
          </a:prstGeom>
        </p:spPr>
      </p:pic>
      <p:sp>
        <p:nvSpPr>
          <p:cNvPr id="4" name="TextBox 3"/>
          <p:cNvSpPr txBox="1"/>
          <p:nvPr/>
        </p:nvSpPr>
        <p:spPr>
          <a:xfrm>
            <a:off x="283881" y="1353749"/>
            <a:ext cx="8292353" cy="1477328"/>
          </a:xfrm>
          <a:prstGeom prst="rect">
            <a:avLst/>
          </a:prstGeom>
          <a:noFill/>
        </p:spPr>
        <p:txBody>
          <a:bodyPr wrap="square" rtlCol="0">
            <a:spAutoFit/>
          </a:bodyPr>
          <a:lstStyle/>
          <a:p>
            <a:pPr algn="just"/>
            <a:r>
              <a:rPr lang="es-MX" dirty="0" smtClean="0">
                <a:latin typeface="Century Gothic"/>
                <a:cs typeface="Century Gothic"/>
              </a:rPr>
              <a:t>A continuación se desplegará la siguiente ventana, que se encuentra dividido en 3 Sub-Menús.</a:t>
            </a:r>
          </a:p>
          <a:p>
            <a:pPr marL="342900" indent="-342900" algn="just">
              <a:buClr>
                <a:schemeClr val="accent1"/>
              </a:buClr>
              <a:buFont typeface="+mj-lt"/>
              <a:buAutoNum type="arabicParenR"/>
            </a:pPr>
            <a:r>
              <a:rPr lang="es-MX" dirty="0" smtClean="0">
                <a:latin typeface="Century Gothic"/>
                <a:cs typeface="Century Gothic"/>
              </a:rPr>
              <a:t>Categoría del Ejercicio.</a:t>
            </a:r>
          </a:p>
          <a:p>
            <a:pPr marL="342900" indent="-342900" algn="just">
              <a:buClr>
                <a:schemeClr val="accent1"/>
              </a:buClr>
              <a:buFont typeface="+mj-lt"/>
              <a:buAutoNum type="arabicParenR"/>
            </a:pPr>
            <a:r>
              <a:rPr lang="es-MX" dirty="0" smtClean="0">
                <a:latin typeface="Century Gothic"/>
                <a:cs typeface="Century Gothic"/>
              </a:rPr>
              <a:t>Ejercicio.</a:t>
            </a:r>
          </a:p>
          <a:p>
            <a:pPr marL="342900" indent="-342900" algn="just">
              <a:buClr>
                <a:schemeClr val="accent1"/>
              </a:buClr>
              <a:buFont typeface="+mj-lt"/>
              <a:buAutoNum type="arabicParenR"/>
            </a:pPr>
            <a:r>
              <a:rPr lang="es-MX" dirty="0" smtClean="0">
                <a:latin typeface="Century Gothic"/>
                <a:cs typeface="Century Gothic"/>
              </a:rPr>
              <a:t>Información del Ejercicio</a:t>
            </a:r>
          </a:p>
        </p:txBody>
      </p:sp>
      <p:sp>
        <p:nvSpPr>
          <p:cNvPr id="13" name="TextBox 12"/>
          <p:cNvSpPr txBox="1"/>
          <p:nvPr/>
        </p:nvSpPr>
        <p:spPr>
          <a:xfrm>
            <a:off x="283881" y="4260444"/>
            <a:ext cx="5035178" cy="1815882"/>
          </a:xfrm>
          <a:prstGeom prst="rect">
            <a:avLst/>
          </a:prstGeom>
          <a:noFill/>
        </p:spPr>
        <p:txBody>
          <a:bodyPr wrap="square" rtlCol="0">
            <a:spAutoFit/>
          </a:bodyPr>
          <a:lstStyle/>
          <a:p>
            <a:pPr algn="just"/>
            <a:r>
              <a:rPr lang="es-MX" sz="1600" dirty="0" smtClean="0">
                <a:latin typeface="Century Gothic"/>
                <a:cs typeface="Century Gothic"/>
              </a:rPr>
              <a:t>En el </a:t>
            </a:r>
            <a:r>
              <a:rPr lang="es-MX" sz="1600" u="sng" dirty="0" smtClean="0">
                <a:solidFill>
                  <a:schemeClr val="accent1"/>
                </a:solidFill>
                <a:latin typeface="Century Gothic"/>
                <a:cs typeface="Century Gothic"/>
              </a:rPr>
              <a:t>Menú de Categoría</a:t>
            </a:r>
            <a:r>
              <a:rPr lang="es-MX" sz="1600" dirty="0" smtClean="0">
                <a:latin typeface="Century Gothic"/>
                <a:cs typeface="Century Gothic"/>
              </a:rPr>
              <a:t>, se despliegan dos Opciones;  Español e ingles. </a:t>
            </a:r>
          </a:p>
          <a:p>
            <a:pPr algn="just"/>
            <a:r>
              <a:rPr lang="es-MX" sz="1600" dirty="0" smtClean="0">
                <a:latin typeface="Century Gothic"/>
                <a:cs typeface="Century Gothic"/>
              </a:rPr>
              <a:t>Esta selección implica que el ejercicio completo se presentará en el idioma seleccionado, siendo independiente del idioma seleccionado para la interfaz en la el proceso de instalación.</a:t>
            </a:r>
          </a:p>
          <a:p>
            <a:pPr algn="just"/>
            <a:r>
              <a:rPr lang="es-MX" sz="1600" b="1" dirty="0" smtClean="0">
                <a:solidFill>
                  <a:srgbClr val="80B606"/>
                </a:solidFill>
                <a:latin typeface="Century Gothic"/>
                <a:cs typeface="Century Gothic"/>
              </a:rPr>
              <a:t>Dar click en el idioma deseado</a:t>
            </a:r>
            <a:endParaRPr lang="es-MX" sz="1600" b="1" dirty="0">
              <a:solidFill>
                <a:srgbClr val="80B606"/>
              </a:solidFill>
              <a:latin typeface="Century Gothic"/>
              <a:cs typeface="Century Gothic"/>
            </a:endParaRPr>
          </a:p>
        </p:txBody>
      </p:sp>
      <p:sp>
        <p:nvSpPr>
          <p:cNvPr id="16" name="TextBox 15"/>
          <p:cNvSpPr txBox="1"/>
          <p:nvPr/>
        </p:nvSpPr>
        <p:spPr>
          <a:xfrm>
            <a:off x="986118" y="119529"/>
            <a:ext cx="6529294" cy="707886"/>
          </a:xfrm>
          <a:prstGeom prst="rect">
            <a:avLst/>
          </a:prstGeom>
          <a:noFill/>
        </p:spPr>
        <p:txBody>
          <a:bodyPr wrap="square" rtlCol="0">
            <a:spAutoFit/>
          </a:bodyPr>
          <a:lstStyle/>
          <a:p>
            <a:pPr algn="ctr"/>
            <a:r>
              <a:rPr lang="es-MX" sz="4000" dirty="0" smtClean="0">
                <a:solidFill>
                  <a:srgbClr val="FFFFFF"/>
                </a:solidFill>
                <a:latin typeface="Century Gothic"/>
                <a:cs typeface="Century Gothic"/>
              </a:rPr>
              <a:t>Iniciando el ejercicio</a:t>
            </a:r>
            <a:endParaRPr lang="es-MX" sz="4000" dirty="0">
              <a:solidFill>
                <a:srgbClr val="FFFFFF"/>
              </a:solidFill>
              <a:latin typeface="Century Gothic"/>
              <a:cs typeface="Century Gothic"/>
            </a:endParaRPr>
          </a:p>
        </p:txBody>
      </p:sp>
      <p:pic>
        <p:nvPicPr>
          <p:cNvPr id="5" name="Picture 4"/>
          <p:cNvPicPr>
            <a:picLocks noChangeAspect="1"/>
          </p:cNvPicPr>
          <p:nvPr/>
        </p:nvPicPr>
        <p:blipFill>
          <a:blip r:embed="rId3"/>
          <a:stretch>
            <a:fillRect/>
          </a:stretch>
        </p:blipFill>
        <p:spPr>
          <a:xfrm>
            <a:off x="614680" y="3031384"/>
            <a:ext cx="2863626" cy="981815"/>
          </a:xfrm>
          <a:prstGeom prst="rect">
            <a:avLst/>
          </a:prstGeom>
        </p:spPr>
      </p:pic>
      <p:cxnSp>
        <p:nvCxnSpPr>
          <p:cNvPr id="15" name="Straight Arrow Connector 14"/>
          <p:cNvCxnSpPr/>
          <p:nvPr/>
        </p:nvCxnSpPr>
        <p:spPr>
          <a:xfrm flipH="1">
            <a:off x="3478307" y="2423174"/>
            <a:ext cx="2219462" cy="128247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459738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72443" y="1197185"/>
            <a:ext cx="3179729" cy="4598796"/>
          </a:xfrm>
          <a:prstGeom prst="rect">
            <a:avLst/>
          </a:prstGeom>
        </p:spPr>
      </p:pic>
      <p:sp>
        <p:nvSpPr>
          <p:cNvPr id="2" name="Rectangle 1"/>
          <p:cNvSpPr/>
          <p:nvPr/>
        </p:nvSpPr>
        <p:spPr>
          <a:xfrm>
            <a:off x="219336" y="1247830"/>
            <a:ext cx="4911464" cy="4524316"/>
          </a:xfrm>
          <a:prstGeom prst="rect">
            <a:avLst/>
          </a:prstGeom>
        </p:spPr>
        <p:txBody>
          <a:bodyPr wrap="square">
            <a:spAutoFit/>
          </a:bodyPr>
          <a:lstStyle/>
          <a:p>
            <a:pPr algn="just">
              <a:buClr>
                <a:schemeClr val="accent1"/>
              </a:buClr>
              <a:buSzPct val="87000"/>
            </a:pPr>
            <a:r>
              <a:rPr lang="es-MX" sz="1600" u="sng" dirty="0" smtClean="0">
                <a:solidFill>
                  <a:srgbClr val="80B606"/>
                </a:solidFill>
                <a:latin typeface="Century Gothic"/>
                <a:cs typeface="Century Gothic"/>
              </a:rPr>
              <a:t>En el menú de Ejercicio </a:t>
            </a:r>
          </a:p>
          <a:p>
            <a:pPr algn="just">
              <a:buClr>
                <a:schemeClr val="accent1"/>
              </a:buClr>
              <a:buSzPct val="87000"/>
            </a:pPr>
            <a:r>
              <a:rPr lang="es-MX" sz="1600" u="sng" dirty="0" smtClean="0">
                <a:solidFill>
                  <a:srgbClr val="80B606"/>
                </a:solidFill>
                <a:latin typeface="Century Gothic"/>
                <a:cs typeface="Century Gothic"/>
              </a:rPr>
              <a:t> </a:t>
            </a:r>
          </a:p>
          <a:p>
            <a:pPr algn="just">
              <a:buClr>
                <a:schemeClr val="accent1"/>
              </a:buClr>
              <a:buSzPct val="87000"/>
            </a:pPr>
            <a:r>
              <a:rPr lang="es-MX" sz="1600" b="1" dirty="0">
                <a:solidFill>
                  <a:srgbClr val="80B606"/>
                </a:solidFill>
                <a:latin typeface="Century Gothic"/>
                <a:cs typeface="Century Gothic"/>
              </a:rPr>
              <a:t>D</a:t>
            </a:r>
            <a:r>
              <a:rPr lang="es-MX" sz="1600" b="1" dirty="0" smtClean="0">
                <a:solidFill>
                  <a:srgbClr val="80B606"/>
                </a:solidFill>
                <a:latin typeface="Century Gothic"/>
                <a:cs typeface="Century Gothic"/>
              </a:rPr>
              <a:t>ar </a:t>
            </a:r>
            <a:r>
              <a:rPr lang="es-MX" sz="1600" b="1" dirty="0">
                <a:solidFill>
                  <a:srgbClr val="80B606"/>
                </a:solidFill>
                <a:latin typeface="Century Gothic"/>
                <a:cs typeface="Century Gothic"/>
              </a:rPr>
              <a:t>click en el menú </a:t>
            </a:r>
            <a:r>
              <a:rPr lang="es-MX" sz="1600" b="1" dirty="0" smtClean="0">
                <a:solidFill>
                  <a:srgbClr val="80B606"/>
                </a:solidFill>
                <a:latin typeface="Century Gothic"/>
                <a:cs typeface="Century Gothic"/>
              </a:rPr>
              <a:t>desplegable, </a:t>
            </a:r>
            <a:r>
              <a:rPr lang="es-MX" sz="1600" dirty="0">
                <a:latin typeface="Century Gothic"/>
                <a:cs typeface="Century Gothic"/>
              </a:rPr>
              <a:t>p</a:t>
            </a:r>
            <a:r>
              <a:rPr lang="es-MX" sz="1600" dirty="0" smtClean="0">
                <a:latin typeface="Century Gothic"/>
                <a:cs typeface="Century Gothic"/>
              </a:rPr>
              <a:t>ara seleccionar el ejercicio a realizar, el programa ofrece 3 opciones:</a:t>
            </a:r>
          </a:p>
          <a:p>
            <a:pPr marL="285750" indent="-285750" algn="just">
              <a:buClr>
                <a:schemeClr val="accent1"/>
              </a:buClr>
              <a:buSzPct val="87000"/>
              <a:buFont typeface="Wingdings" charset="2"/>
              <a:buChar char="u"/>
            </a:pPr>
            <a:r>
              <a:rPr lang="es-MX" sz="1600" dirty="0" smtClean="0">
                <a:latin typeface="Century Gothic"/>
                <a:cs typeface="Century Gothic"/>
              </a:rPr>
              <a:t>Muebletec periódico (comercial)</a:t>
            </a:r>
          </a:p>
          <a:p>
            <a:pPr marL="285750" indent="-285750" algn="just">
              <a:buClr>
                <a:schemeClr val="accent1"/>
              </a:buClr>
              <a:buSzPct val="87000"/>
              <a:buFont typeface="Wingdings" charset="2"/>
              <a:buChar char="u"/>
            </a:pPr>
            <a:r>
              <a:rPr lang="es-MX" sz="1600" dirty="0" smtClean="0">
                <a:latin typeface="Century Gothic"/>
                <a:cs typeface="Century Gothic"/>
              </a:rPr>
              <a:t>Muebletec analítico </a:t>
            </a:r>
            <a:r>
              <a:rPr lang="es-MX" sz="1600" dirty="0">
                <a:latin typeface="Century Gothic"/>
                <a:cs typeface="Century Gothic"/>
              </a:rPr>
              <a:t>(comercial) </a:t>
            </a:r>
          </a:p>
          <a:p>
            <a:pPr marL="285750" indent="-285750" algn="just">
              <a:buClr>
                <a:schemeClr val="accent1"/>
              </a:buClr>
              <a:buSzPct val="87000"/>
              <a:buFont typeface="Wingdings" charset="2"/>
              <a:buChar char="u"/>
            </a:pPr>
            <a:r>
              <a:rPr lang="es-MX" sz="1600" dirty="0" smtClean="0">
                <a:latin typeface="Century Gothic"/>
                <a:cs typeface="Century Gothic"/>
              </a:rPr>
              <a:t>Consultores (servicios).</a:t>
            </a:r>
          </a:p>
          <a:p>
            <a:pPr algn="just">
              <a:buClr>
                <a:schemeClr val="accent1"/>
              </a:buClr>
              <a:buSzPct val="87000"/>
            </a:pPr>
            <a:endParaRPr lang="es-MX" sz="1600" dirty="0" smtClean="0">
              <a:latin typeface="Century Gothic"/>
              <a:cs typeface="Century Gothic"/>
            </a:endParaRPr>
          </a:p>
          <a:p>
            <a:pPr algn="just">
              <a:buClr>
                <a:schemeClr val="accent1"/>
              </a:buClr>
              <a:buSzPct val="87000"/>
            </a:pPr>
            <a:r>
              <a:rPr lang="es-MX" sz="1600" dirty="0" smtClean="0">
                <a:latin typeface="Century Gothic"/>
                <a:cs typeface="Century Gothic"/>
              </a:rPr>
              <a:t>Al seleccionar la opción deseada; </a:t>
            </a:r>
            <a:r>
              <a:rPr lang="es-MX" sz="1600" dirty="0">
                <a:latin typeface="Century Gothic"/>
                <a:cs typeface="Century Gothic"/>
              </a:rPr>
              <a:t>E</a:t>
            </a:r>
            <a:r>
              <a:rPr lang="es-MX" sz="1600" dirty="0" smtClean="0">
                <a:latin typeface="Century Gothic"/>
                <a:cs typeface="Century Gothic"/>
              </a:rPr>
              <a:t>n </a:t>
            </a:r>
            <a:r>
              <a:rPr lang="es-MX" sz="1600" dirty="0">
                <a:latin typeface="Century Gothic"/>
                <a:cs typeface="Century Gothic"/>
              </a:rPr>
              <a:t>el menú de Ejercicio, automaticamente se cambiará </a:t>
            </a:r>
            <a:r>
              <a:rPr lang="es-MX" sz="1600" dirty="0" smtClean="0">
                <a:latin typeface="Century Gothic"/>
                <a:cs typeface="Century Gothic"/>
              </a:rPr>
              <a:t>la información complementaria del ejercicio.</a:t>
            </a:r>
          </a:p>
          <a:p>
            <a:pPr algn="just">
              <a:buClr>
                <a:schemeClr val="accent1"/>
              </a:buClr>
              <a:buSzPct val="87000"/>
            </a:pPr>
            <a:endParaRPr lang="es-MX" sz="1600" dirty="0" smtClean="0">
              <a:latin typeface="Century Gothic"/>
              <a:cs typeface="Century Gothic"/>
            </a:endParaRPr>
          </a:p>
          <a:p>
            <a:pPr algn="just">
              <a:buClr>
                <a:schemeClr val="accent1"/>
              </a:buClr>
              <a:buSzPct val="87000"/>
            </a:pPr>
            <a:r>
              <a:rPr lang="es-MX" sz="1600" dirty="0" smtClean="0">
                <a:latin typeface="Century Gothic"/>
                <a:cs typeface="Century Gothic"/>
              </a:rPr>
              <a:t>No hacer modificaciones en las opciones predeterminadas de información del ejercicio y  </a:t>
            </a:r>
            <a:r>
              <a:rPr lang="es-MX" sz="1600" b="1" dirty="0">
                <a:solidFill>
                  <a:srgbClr val="80B606"/>
                </a:solidFill>
                <a:latin typeface="Century Gothic"/>
                <a:cs typeface="Century Gothic"/>
              </a:rPr>
              <a:t>d</a:t>
            </a:r>
            <a:r>
              <a:rPr lang="es-MX" sz="1600" b="1" dirty="0" smtClean="0">
                <a:solidFill>
                  <a:srgbClr val="80B606"/>
                </a:solidFill>
                <a:latin typeface="Century Gothic"/>
                <a:cs typeface="Century Gothic"/>
              </a:rPr>
              <a:t>ar </a:t>
            </a:r>
            <a:r>
              <a:rPr lang="es-MX" sz="1600" b="1" dirty="0">
                <a:solidFill>
                  <a:srgbClr val="80B606"/>
                </a:solidFill>
                <a:latin typeface="Century Gothic"/>
                <a:cs typeface="Century Gothic"/>
              </a:rPr>
              <a:t>click en Aceptar para dar Inicio al </a:t>
            </a:r>
            <a:r>
              <a:rPr lang="es-MX" sz="1600" b="1" dirty="0" smtClean="0">
                <a:solidFill>
                  <a:srgbClr val="80B606"/>
                </a:solidFill>
                <a:latin typeface="Century Gothic"/>
                <a:cs typeface="Century Gothic"/>
              </a:rPr>
              <a:t>Ejercicio.</a:t>
            </a:r>
          </a:p>
          <a:p>
            <a:pPr algn="just">
              <a:buClr>
                <a:schemeClr val="accent1"/>
              </a:buClr>
              <a:buSzPct val="87000"/>
            </a:pPr>
            <a:endParaRPr lang="es-MX" sz="1600" b="1" dirty="0">
              <a:solidFill>
                <a:srgbClr val="80B606"/>
              </a:solidFill>
              <a:latin typeface="Century Gothic"/>
              <a:cs typeface="Century Gothic"/>
            </a:endParaRPr>
          </a:p>
        </p:txBody>
      </p:sp>
      <p:sp>
        <p:nvSpPr>
          <p:cNvPr id="22" name="TextBox 21"/>
          <p:cNvSpPr txBox="1"/>
          <p:nvPr/>
        </p:nvSpPr>
        <p:spPr>
          <a:xfrm>
            <a:off x="986118" y="119529"/>
            <a:ext cx="6529294" cy="707886"/>
          </a:xfrm>
          <a:prstGeom prst="rect">
            <a:avLst/>
          </a:prstGeom>
          <a:noFill/>
        </p:spPr>
        <p:txBody>
          <a:bodyPr wrap="square" rtlCol="0">
            <a:spAutoFit/>
          </a:bodyPr>
          <a:lstStyle/>
          <a:p>
            <a:pPr algn="ctr"/>
            <a:r>
              <a:rPr lang="es-MX" sz="4000" dirty="0" smtClean="0">
                <a:solidFill>
                  <a:srgbClr val="FFFFFF"/>
                </a:solidFill>
                <a:latin typeface="Century Gothic"/>
                <a:cs typeface="Century Gothic"/>
              </a:rPr>
              <a:t>Iniciando el ejercicio</a:t>
            </a:r>
            <a:endParaRPr lang="es-MX" sz="4000" dirty="0">
              <a:solidFill>
                <a:srgbClr val="FFFFFF"/>
              </a:solidFill>
              <a:latin typeface="Century Gothic"/>
              <a:cs typeface="Century Gothic"/>
            </a:endParaRPr>
          </a:p>
        </p:txBody>
      </p:sp>
      <p:sp>
        <p:nvSpPr>
          <p:cNvPr id="6" name="Rectangle 5"/>
          <p:cNvSpPr/>
          <p:nvPr/>
        </p:nvSpPr>
        <p:spPr>
          <a:xfrm>
            <a:off x="5699760" y="3616960"/>
            <a:ext cx="2946400" cy="164592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6878320" y="5374640"/>
            <a:ext cx="934720" cy="568960"/>
          </a:xfrm>
          <a:prstGeom prst="ellipse">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5699760" y="2590800"/>
            <a:ext cx="2946400" cy="28448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110191" y="5950910"/>
            <a:ext cx="8778997" cy="1107996"/>
          </a:xfrm>
          <a:prstGeom prst="rect">
            <a:avLst/>
          </a:prstGeom>
          <a:noFill/>
        </p:spPr>
        <p:txBody>
          <a:bodyPr wrap="square" rtlCol="0">
            <a:spAutoFit/>
          </a:bodyPr>
          <a:lstStyle/>
          <a:p>
            <a:pPr algn="just"/>
            <a:r>
              <a:rPr lang="es-MX" sz="1600" dirty="0" smtClean="0">
                <a:solidFill>
                  <a:srgbClr val="FF0000"/>
                </a:solidFill>
                <a:latin typeface="Century Gothic"/>
                <a:cs typeface="Century Gothic"/>
              </a:rPr>
              <a:t>¡Importante! </a:t>
            </a:r>
            <a:r>
              <a:rPr lang="es-MX" sz="1600" dirty="0" smtClean="0">
                <a:latin typeface="Century Gothic"/>
                <a:cs typeface="Century Gothic"/>
              </a:rPr>
              <a:t>Una </a:t>
            </a:r>
            <a:r>
              <a:rPr lang="es-MX" sz="1600" dirty="0">
                <a:latin typeface="Century Gothic"/>
                <a:cs typeface="Century Gothic"/>
              </a:rPr>
              <a:t>vez iniciada una actividad (Ej. Español- Muebletec periódico ), no es posible realizar cambios sobre la misma. En caso de querer realizar algún cambio es necesario crear un nuevo archivo con las carácterísticas deseadas.</a:t>
            </a:r>
          </a:p>
          <a:p>
            <a:pPr algn="just"/>
            <a:endParaRPr lang="en-US" dirty="0"/>
          </a:p>
        </p:txBody>
      </p:sp>
    </p:spTree>
    <p:extLst>
      <p:ext uri="{BB962C8B-B14F-4D97-AF65-F5344CB8AC3E}">
        <p14:creationId xmlns:p14="http://schemas.microsoft.com/office/powerpoint/2010/main" val="24068206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001" y="1165412"/>
            <a:ext cx="3884706" cy="1477328"/>
          </a:xfrm>
          <a:prstGeom prst="rect">
            <a:avLst/>
          </a:prstGeom>
          <a:noFill/>
        </p:spPr>
        <p:txBody>
          <a:bodyPr wrap="square" rtlCol="0">
            <a:spAutoFit/>
          </a:bodyPr>
          <a:lstStyle/>
          <a:p>
            <a:pPr algn="just"/>
            <a:r>
              <a:rPr lang="es-MX" dirty="0" smtClean="0">
                <a:latin typeface="Century Gothic"/>
                <a:cs typeface="Century Gothic"/>
              </a:rPr>
              <a:t>A continuación se desplegará el siguiente Menú, en el cual se seleccionará la ruta donde se desea guardar el archivo para el nuevo ejericicio. </a:t>
            </a:r>
            <a:endParaRPr lang="es-MX" dirty="0">
              <a:latin typeface="Century Gothic"/>
              <a:cs typeface="Century Gothic"/>
            </a:endParaRPr>
          </a:p>
        </p:txBody>
      </p:sp>
      <p:sp>
        <p:nvSpPr>
          <p:cNvPr id="4" name="TextBox 3"/>
          <p:cNvSpPr txBox="1"/>
          <p:nvPr/>
        </p:nvSpPr>
        <p:spPr>
          <a:xfrm>
            <a:off x="986118" y="119529"/>
            <a:ext cx="6529294" cy="707886"/>
          </a:xfrm>
          <a:prstGeom prst="rect">
            <a:avLst/>
          </a:prstGeom>
          <a:noFill/>
        </p:spPr>
        <p:txBody>
          <a:bodyPr wrap="square" rtlCol="0">
            <a:spAutoFit/>
          </a:bodyPr>
          <a:lstStyle/>
          <a:p>
            <a:pPr algn="ctr"/>
            <a:r>
              <a:rPr lang="es-MX" sz="4000" dirty="0" smtClean="0">
                <a:solidFill>
                  <a:srgbClr val="FFFFFF"/>
                </a:solidFill>
                <a:latin typeface="Century Gothic"/>
                <a:cs typeface="Century Gothic"/>
              </a:rPr>
              <a:t>Iniciando el ejercicio</a:t>
            </a:r>
            <a:endParaRPr lang="es-MX" sz="4000" dirty="0">
              <a:solidFill>
                <a:srgbClr val="FFFFFF"/>
              </a:solidFill>
              <a:latin typeface="Century Gothic"/>
              <a:cs typeface="Century Gothic"/>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661648" y="1178481"/>
            <a:ext cx="4168586" cy="2965791"/>
          </a:xfrm>
          <a:prstGeom prst="rect">
            <a:avLst/>
          </a:prstGeom>
        </p:spPr>
      </p:pic>
      <p:sp>
        <p:nvSpPr>
          <p:cNvPr id="9" name="Rectangle 8"/>
          <p:cNvSpPr/>
          <p:nvPr/>
        </p:nvSpPr>
        <p:spPr>
          <a:xfrm>
            <a:off x="508000" y="3378553"/>
            <a:ext cx="4004235" cy="2308324"/>
          </a:xfrm>
          <a:prstGeom prst="rect">
            <a:avLst/>
          </a:prstGeom>
        </p:spPr>
        <p:txBody>
          <a:bodyPr wrap="square">
            <a:spAutoFit/>
          </a:bodyPr>
          <a:lstStyle/>
          <a:p>
            <a:r>
              <a:rPr lang="es-MX" dirty="0">
                <a:latin typeface="Century Gothic"/>
                <a:cs typeface="Century Gothic"/>
              </a:rPr>
              <a:t>Para Guardar el archivo se recomienda seguir los siguientes </a:t>
            </a:r>
            <a:r>
              <a:rPr lang="es-MX" dirty="0" smtClean="0">
                <a:latin typeface="Century Gothic"/>
                <a:cs typeface="Century Gothic"/>
              </a:rPr>
              <a:t>pasos:</a:t>
            </a:r>
          </a:p>
          <a:p>
            <a:pPr algn="just"/>
            <a:endParaRPr lang="es-MX" dirty="0" smtClean="0">
              <a:latin typeface="Century Gothic"/>
              <a:cs typeface="Century Gothic"/>
            </a:endParaRPr>
          </a:p>
          <a:p>
            <a:pPr algn="just"/>
            <a:r>
              <a:rPr lang="es-MX" dirty="0" smtClean="0">
                <a:solidFill>
                  <a:srgbClr val="80B606"/>
                </a:solidFill>
                <a:latin typeface="Century Gothic"/>
                <a:cs typeface="Century Gothic"/>
              </a:rPr>
              <a:t>1.</a:t>
            </a:r>
            <a:r>
              <a:rPr lang="es-MX" dirty="0" smtClean="0">
                <a:latin typeface="Century Gothic"/>
                <a:cs typeface="Century Gothic"/>
              </a:rPr>
              <a:t> Seleccionar </a:t>
            </a:r>
            <a:r>
              <a:rPr lang="es-MX" dirty="0">
                <a:latin typeface="Century Gothic"/>
                <a:cs typeface="Century Gothic"/>
              </a:rPr>
              <a:t>en que </a:t>
            </a:r>
            <a:r>
              <a:rPr lang="es-MX" dirty="0" smtClean="0">
                <a:latin typeface="Century Gothic"/>
                <a:cs typeface="Century Gothic"/>
              </a:rPr>
              <a:t>directorio </a:t>
            </a:r>
            <a:r>
              <a:rPr lang="es-MX" dirty="0">
                <a:latin typeface="Century Gothic"/>
                <a:cs typeface="Century Gothic"/>
              </a:rPr>
              <a:t>se desea </a:t>
            </a:r>
            <a:r>
              <a:rPr lang="es-MX" dirty="0" smtClean="0">
                <a:latin typeface="Century Gothic"/>
                <a:cs typeface="Century Gothic"/>
              </a:rPr>
              <a:t>guardar el archivo.</a:t>
            </a:r>
          </a:p>
          <a:p>
            <a:pPr algn="just"/>
            <a:r>
              <a:rPr lang="es-MX" dirty="0" smtClean="0">
                <a:latin typeface="Century Gothic"/>
                <a:cs typeface="Century Gothic"/>
              </a:rPr>
              <a:t> </a:t>
            </a:r>
            <a:r>
              <a:rPr lang="es-MX" dirty="0">
                <a:latin typeface="Century Gothic"/>
                <a:cs typeface="Century Gothic"/>
              </a:rPr>
              <a:t>Ej. Documentos y </a:t>
            </a:r>
            <a:r>
              <a:rPr lang="es-MX" b="1" dirty="0">
                <a:solidFill>
                  <a:schemeClr val="accent1"/>
                </a:solidFill>
                <a:latin typeface="Century Gothic"/>
                <a:cs typeface="Century Gothic"/>
              </a:rPr>
              <a:t>Dar </a:t>
            </a:r>
            <a:r>
              <a:rPr lang="es-MX" b="1" u="sng" dirty="0" smtClean="0">
                <a:solidFill>
                  <a:schemeClr val="accent1"/>
                </a:solidFill>
                <a:latin typeface="Century Gothic"/>
                <a:cs typeface="Century Gothic"/>
              </a:rPr>
              <a:t>doble click </a:t>
            </a:r>
            <a:r>
              <a:rPr lang="es-MX" b="1" dirty="0">
                <a:solidFill>
                  <a:schemeClr val="accent1"/>
                </a:solidFill>
                <a:latin typeface="Century Gothic"/>
                <a:cs typeface="Century Gothic"/>
              </a:rPr>
              <a:t>para seleccionarlo.</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61648" y="4406836"/>
            <a:ext cx="3944469" cy="2027100"/>
          </a:xfrm>
          <a:prstGeom prst="rect">
            <a:avLst/>
          </a:prstGeom>
        </p:spPr>
      </p:pic>
      <p:sp>
        <p:nvSpPr>
          <p:cNvPr id="11" name="Rectangle 10"/>
          <p:cNvSpPr/>
          <p:nvPr/>
        </p:nvSpPr>
        <p:spPr>
          <a:xfrm>
            <a:off x="4452471" y="2435412"/>
            <a:ext cx="1270000" cy="207328"/>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5617882" y="4721412"/>
            <a:ext cx="2106706" cy="268941"/>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p:cNvSpPr txBox="1"/>
          <p:nvPr/>
        </p:nvSpPr>
        <p:spPr>
          <a:xfrm>
            <a:off x="8516469" y="4621021"/>
            <a:ext cx="507999" cy="369332"/>
          </a:xfrm>
          <a:prstGeom prst="rect">
            <a:avLst/>
          </a:prstGeom>
          <a:noFill/>
        </p:spPr>
        <p:txBody>
          <a:bodyPr wrap="square" rtlCol="0">
            <a:spAutoFit/>
          </a:bodyPr>
          <a:lstStyle/>
          <a:p>
            <a:r>
              <a:rPr lang="en-US" b="1" dirty="0" smtClean="0">
                <a:latin typeface="Century Gothic"/>
                <a:cs typeface="Century Gothic"/>
              </a:rPr>
              <a:t>1</a:t>
            </a:r>
            <a:endParaRPr lang="en-US" b="1" dirty="0">
              <a:latin typeface="Century Gothic"/>
              <a:cs typeface="Century Gothic"/>
            </a:endParaRPr>
          </a:p>
        </p:txBody>
      </p:sp>
      <p:cxnSp>
        <p:nvCxnSpPr>
          <p:cNvPr id="15" name="Straight Arrow Connector 14"/>
          <p:cNvCxnSpPr>
            <a:stCxn id="12" idx="3"/>
            <a:endCxn id="13" idx="1"/>
          </p:cNvCxnSpPr>
          <p:nvPr/>
        </p:nvCxnSpPr>
        <p:spPr>
          <a:xfrm flipV="1">
            <a:off x="7724588" y="4805687"/>
            <a:ext cx="791881" cy="5019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24664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057" y="1095408"/>
            <a:ext cx="8665884" cy="2077492"/>
          </a:xfrm>
          <a:prstGeom prst="rect">
            <a:avLst/>
          </a:prstGeom>
          <a:noFill/>
        </p:spPr>
        <p:txBody>
          <a:bodyPr wrap="square" rtlCol="0">
            <a:spAutoFit/>
          </a:bodyPr>
          <a:lstStyle/>
          <a:p>
            <a:pPr algn="just">
              <a:lnSpc>
                <a:spcPct val="120000"/>
              </a:lnSpc>
            </a:pPr>
            <a:r>
              <a:rPr lang="es-MX" dirty="0" smtClean="0">
                <a:solidFill>
                  <a:srgbClr val="80B606"/>
                </a:solidFill>
                <a:latin typeface="Century Gothic"/>
                <a:cs typeface="Century Gothic"/>
              </a:rPr>
              <a:t>2.1. </a:t>
            </a:r>
            <a:r>
              <a:rPr lang="es-MX" b="1" dirty="0" smtClean="0">
                <a:solidFill>
                  <a:srgbClr val="80B606"/>
                </a:solidFill>
                <a:latin typeface="Century Gothic"/>
                <a:cs typeface="Century Gothic"/>
              </a:rPr>
              <a:t>Dar click en Nuevo Folder</a:t>
            </a:r>
            <a:r>
              <a:rPr lang="es-MX" dirty="0" smtClean="0">
                <a:solidFill>
                  <a:srgbClr val="000000"/>
                </a:solidFill>
                <a:latin typeface="Century Gothic"/>
                <a:cs typeface="Century Gothic"/>
              </a:rPr>
              <a:t>, (en el cual se almacenarán todos los archivos que se crearán para el uso de la práctica).</a:t>
            </a:r>
          </a:p>
          <a:p>
            <a:pPr algn="just">
              <a:lnSpc>
                <a:spcPct val="120000"/>
              </a:lnSpc>
            </a:pPr>
            <a:r>
              <a:rPr lang="es-MX" dirty="0" smtClean="0">
                <a:solidFill>
                  <a:schemeClr val="accent1"/>
                </a:solidFill>
                <a:latin typeface="Century Gothic"/>
                <a:cs typeface="Century Gothic"/>
              </a:rPr>
              <a:t>2.2.</a:t>
            </a:r>
            <a:r>
              <a:rPr lang="es-MX" b="1" dirty="0" smtClean="0">
                <a:solidFill>
                  <a:srgbClr val="000000"/>
                </a:solidFill>
                <a:latin typeface="Century Gothic"/>
                <a:cs typeface="Century Gothic"/>
              </a:rPr>
              <a:t> </a:t>
            </a:r>
            <a:r>
              <a:rPr lang="es-MX" dirty="0" smtClean="0">
                <a:latin typeface="Century Gothic"/>
                <a:cs typeface="Century Gothic"/>
              </a:rPr>
              <a:t>Nombrar el folder</a:t>
            </a:r>
            <a:r>
              <a:rPr lang="es-MX" b="1" dirty="0" smtClean="0">
                <a:solidFill>
                  <a:schemeClr val="accent1"/>
                </a:solidFill>
                <a:latin typeface="Century Gothic"/>
                <a:cs typeface="Century Gothic"/>
              </a:rPr>
              <a:t>, y dar Click en “</a:t>
            </a:r>
            <a:r>
              <a:rPr lang="es-MX" b="1" dirty="0" smtClean="0">
                <a:solidFill>
                  <a:srgbClr val="80B606"/>
                </a:solidFill>
                <a:latin typeface="Century Gothic"/>
                <a:cs typeface="Century Gothic"/>
              </a:rPr>
              <a:t>Crear”</a:t>
            </a:r>
            <a:r>
              <a:rPr lang="es-MX" dirty="0" smtClean="0">
                <a:solidFill>
                  <a:srgbClr val="80B606"/>
                </a:solidFill>
                <a:latin typeface="Century Gothic"/>
                <a:cs typeface="Century Gothic"/>
              </a:rPr>
              <a:t>.</a:t>
            </a:r>
          </a:p>
          <a:p>
            <a:pPr algn="just">
              <a:lnSpc>
                <a:spcPct val="120000"/>
              </a:lnSpc>
            </a:pPr>
            <a:r>
              <a:rPr lang="es-MX" dirty="0" smtClean="0">
                <a:solidFill>
                  <a:srgbClr val="80B606"/>
                </a:solidFill>
                <a:latin typeface="Century Gothic"/>
                <a:cs typeface="Century Gothic"/>
              </a:rPr>
              <a:t>3. </a:t>
            </a:r>
            <a:r>
              <a:rPr lang="es-MX" dirty="0" smtClean="0">
                <a:solidFill>
                  <a:srgbClr val="000000"/>
                </a:solidFill>
                <a:latin typeface="Century Gothic"/>
                <a:cs typeface="Century Gothic"/>
              </a:rPr>
              <a:t>Nombrar el archivo, con la Matricula o Nombre del interesado.</a:t>
            </a:r>
          </a:p>
          <a:p>
            <a:pPr algn="just">
              <a:lnSpc>
                <a:spcPct val="120000"/>
              </a:lnSpc>
            </a:pPr>
            <a:r>
              <a:rPr lang="es-MX" dirty="0" smtClean="0">
                <a:solidFill>
                  <a:srgbClr val="80B606"/>
                </a:solidFill>
                <a:latin typeface="Century Gothic"/>
                <a:cs typeface="Century Gothic"/>
              </a:rPr>
              <a:t>4</a:t>
            </a:r>
            <a:r>
              <a:rPr lang="es-MX" b="1" dirty="0" smtClean="0">
                <a:solidFill>
                  <a:srgbClr val="80B606"/>
                </a:solidFill>
                <a:latin typeface="Century Gothic"/>
                <a:cs typeface="Century Gothic"/>
              </a:rPr>
              <a:t>. Dar click en Guardar</a:t>
            </a:r>
            <a:r>
              <a:rPr lang="es-MX" dirty="0" smtClean="0">
                <a:solidFill>
                  <a:srgbClr val="000000"/>
                </a:solidFill>
                <a:latin typeface="Century Gothic"/>
                <a:cs typeface="Century Gothic"/>
              </a:rPr>
              <a:t> para continuar. (Este archivo se almacenará en el folder creado en el paso 2.2 .</a:t>
            </a:r>
            <a:endParaRPr lang="es-MX" dirty="0">
              <a:solidFill>
                <a:srgbClr val="000000"/>
              </a:solidFill>
              <a:latin typeface="Century Gothic"/>
              <a:cs typeface="Century Gothic"/>
            </a:endParaRPr>
          </a:p>
        </p:txBody>
      </p:sp>
      <p:pic>
        <p:nvPicPr>
          <p:cNvPr id="4" name="Picture 3"/>
          <p:cNvPicPr>
            <a:picLocks noChangeAspect="1"/>
          </p:cNvPicPr>
          <p:nvPr/>
        </p:nvPicPr>
        <p:blipFill>
          <a:blip r:embed="rId2"/>
          <a:stretch>
            <a:fillRect/>
          </a:stretch>
        </p:blipFill>
        <p:spPr>
          <a:xfrm>
            <a:off x="2644587" y="3203958"/>
            <a:ext cx="4690036" cy="3626847"/>
          </a:xfrm>
          <a:prstGeom prst="rect">
            <a:avLst/>
          </a:prstGeom>
        </p:spPr>
      </p:pic>
      <p:sp>
        <p:nvSpPr>
          <p:cNvPr id="5" name="Rectangle 4"/>
          <p:cNvSpPr/>
          <p:nvPr/>
        </p:nvSpPr>
        <p:spPr>
          <a:xfrm>
            <a:off x="2644587" y="6301231"/>
            <a:ext cx="1374590" cy="459485"/>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 name="Straight Arrow Connector 6"/>
          <p:cNvCxnSpPr/>
          <p:nvPr/>
        </p:nvCxnSpPr>
        <p:spPr>
          <a:xfrm>
            <a:off x="1583767" y="6510661"/>
            <a:ext cx="1060820" cy="56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flipH="1">
            <a:off x="5543177" y="4930588"/>
            <a:ext cx="2629647" cy="1792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0" name="Rectangle 9"/>
          <p:cNvSpPr/>
          <p:nvPr/>
        </p:nvSpPr>
        <p:spPr>
          <a:xfrm>
            <a:off x="5214471" y="5259294"/>
            <a:ext cx="1090706" cy="313765"/>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3570941" y="3372508"/>
            <a:ext cx="3287059" cy="552824"/>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Oval 11"/>
          <p:cNvSpPr/>
          <p:nvPr/>
        </p:nvSpPr>
        <p:spPr>
          <a:xfrm>
            <a:off x="6559177" y="6191019"/>
            <a:ext cx="775446" cy="627529"/>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p:cNvSpPr txBox="1"/>
          <p:nvPr/>
        </p:nvSpPr>
        <p:spPr>
          <a:xfrm>
            <a:off x="836708" y="6301231"/>
            <a:ext cx="747059" cy="369332"/>
          </a:xfrm>
          <a:prstGeom prst="rect">
            <a:avLst/>
          </a:prstGeom>
          <a:noFill/>
        </p:spPr>
        <p:txBody>
          <a:bodyPr wrap="square" rtlCol="0">
            <a:spAutoFit/>
          </a:bodyPr>
          <a:lstStyle/>
          <a:p>
            <a:r>
              <a:rPr lang="en-US" b="1" dirty="0" smtClean="0">
                <a:latin typeface="Century Gothic"/>
                <a:cs typeface="Century Gothic"/>
              </a:rPr>
              <a:t>2.1</a:t>
            </a:r>
            <a:endParaRPr lang="en-US" b="1" dirty="0">
              <a:latin typeface="Century Gothic"/>
              <a:cs typeface="Century Gothic"/>
            </a:endParaRPr>
          </a:p>
        </p:txBody>
      </p:sp>
      <p:sp>
        <p:nvSpPr>
          <p:cNvPr id="14" name="TextBox 13"/>
          <p:cNvSpPr txBox="1"/>
          <p:nvPr/>
        </p:nvSpPr>
        <p:spPr>
          <a:xfrm>
            <a:off x="8157882" y="4657450"/>
            <a:ext cx="537882" cy="369332"/>
          </a:xfrm>
          <a:prstGeom prst="rect">
            <a:avLst/>
          </a:prstGeom>
          <a:noFill/>
        </p:spPr>
        <p:txBody>
          <a:bodyPr wrap="square" rtlCol="0">
            <a:spAutoFit/>
          </a:bodyPr>
          <a:lstStyle/>
          <a:p>
            <a:r>
              <a:rPr lang="en-US" b="1" dirty="0" smtClean="0">
                <a:latin typeface="Century Gothic"/>
                <a:cs typeface="Century Gothic"/>
              </a:rPr>
              <a:t>2.2</a:t>
            </a:r>
            <a:endParaRPr lang="en-US" b="1" dirty="0">
              <a:latin typeface="Century Gothic"/>
              <a:cs typeface="Century Gothic"/>
            </a:endParaRPr>
          </a:p>
        </p:txBody>
      </p:sp>
      <p:sp>
        <p:nvSpPr>
          <p:cNvPr id="15" name="TextBox 14"/>
          <p:cNvSpPr txBox="1"/>
          <p:nvPr/>
        </p:nvSpPr>
        <p:spPr>
          <a:xfrm>
            <a:off x="7724589" y="3361764"/>
            <a:ext cx="448235" cy="369332"/>
          </a:xfrm>
          <a:prstGeom prst="rect">
            <a:avLst/>
          </a:prstGeom>
          <a:noFill/>
        </p:spPr>
        <p:txBody>
          <a:bodyPr wrap="square" rtlCol="0">
            <a:spAutoFit/>
          </a:bodyPr>
          <a:lstStyle/>
          <a:p>
            <a:r>
              <a:rPr lang="en-US" b="1" dirty="0" smtClean="0">
                <a:latin typeface="Century Gothic"/>
                <a:cs typeface="Century Gothic"/>
              </a:rPr>
              <a:t>3</a:t>
            </a:r>
            <a:endParaRPr lang="en-US" b="1" dirty="0">
              <a:latin typeface="Century Gothic"/>
              <a:cs typeface="Century Gothic"/>
            </a:endParaRPr>
          </a:p>
        </p:txBody>
      </p:sp>
      <p:sp>
        <p:nvSpPr>
          <p:cNvPr id="16" name="TextBox 15"/>
          <p:cNvSpPr txBox="1"/>
          <p:nvPr/>
        </p:nvSpPr>
        <p:spPr>
          <a:xfrm>
            <a:off x="7948706" y="6250784"/>
            <a:ext cx="448235" cy="369332"/>
          </a:xfrm>
          <a:prstGeom prst="rect">
            <a:avLst/>
          </a:prstGeom>
          <a:noFill/>
        </p:spPr>
        <p:txBody>
          <a:bodyPr wrap="square" rtlCol="0">
            <a:spAutoFit/>
          </a:bodyPr>
          <a:lstStyle/>
          <a:p>
            <a:r>
              <a:rPr lang="en-US" b="1" dirty="0" smtClean="0">
                <a:latin typeface="Century Gothic"/>
                <a:cs typeface="Century Gothic"/>
              </a:rPr>
              <a:t>4</a:t>
            </a:r>
            <a:endParaRPr lang="en-US" b="1" dirty="0">
              <a:latin typeface="Century Gothic"/>
              <a:cs typeface="Century Gothic"/>
            </a:endParaRPr>
          </a:p>
        </p:txBody>
      </p:sp>
      <p:cxnSp>
        <p:nvCxnSpPr>
          <p:cNvPr id="18" name="Straight Arrow Connector 17"/>
          <p:cNvCxnSpPr/>
          <p:nvPr/>
        </p:nvCxnSpPr>
        <p:spPr>
          <a:xfrm flipH="1">
            <a:off x="6858001" y="3546430"/>
            <a:ext cx="851646" cy="5019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a:stCxn id="16" idx="1"/>
            <a:endCxn id="12" idx="6"/>
          </p:cNvCxnSpPr>
          <p:nvPr/>
        </p:nvCxnSpPr>
        <p:spPr>
          <a:xfrm flipH="1">
            <a:off x="7334623" y="6435450"/>
            <a:ext cx="614083" cy="6933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4" name="TextBox 23"/>
          <p:cNvSpPr txBox="1"/>
          <p:nvPr/>
        </p:nvSpPr>
        <p:spPr>
          <a:xfrm>
            <a:off x="986118" y="119529"/>
            <a:ext cx="6529294" cy="707886"/>
          </a:xfrm>
          <a:prstGeom prst="rect">
            <a:avLst/>
          </a:prstGeom>
          <a:noFill/>
        </p:spPr>
        <p:txBody>
          <a:bodyPr wrap="square" rtlCol="0">
            <a:spAutoFit/>
          </a:bodyPr>
          <a:lstStyle/>
          <a:p>
            <a:pPr algn="ctr"/>
            <a:r>
              <a:rPr lang="es-MX" sz="4000" dirty="0" smtClean="0">
                <a:solidFill>
                  <a:srgbClr val="FFFFFF"/>
                </a:solidFill>
                <a:latin typeface="Century Gothic"/>
                <a:cs typeface="Century Gothic"/>
              </a:rPr>
              <a:t>Iniciando el ejercicio</a:t>
            </a:r>
            <a:endParaRPr lang="es-MX" sz="4000" dirty="0">
              <a:solidFill>
                <a:srgbClr val="FFFFFF"/>
              </a:solidFill>
              <a:latin typeface="Century Gothic"/>
              <a:cs typeface="Century Gothic"/>
            </a:endParaRPr>
          </a:p>
        </p:txBody>
      </p:sp>
      <p:sp>
        <p:nvSpPr>
          <p:cNvPr id="28" name="TextBox 27"/>
          <p:cNvSpPr txBox="1"/>
          <p:nvPr/>
        </p:nvSpPr>
        <p:spPr>
          <a:xfrm>
            <a:off x="4377765" y="3504292"/>
            <a:ext cx="1673412" cy="276999"/>
          </a:xfrm>
          <a:prstGeom prst="rect">
            <a:avLst/>
          </a:prstGeom>
          <a:noFill/>
        </p:spPr>
        <p:txBody>
          <a:bodyPr wrap="square" rtlCol="0">
            <a:spAutoFit/>
          </a:bodyPr>
          <a:lstStyle/>
          <a:p>
            <a:r>
              <a:rPr lang="en-US" sz="1200" dirty="0" smtClean="0"/>
              <a:t>A01111111</a:t>
            </a:r>
            <a:endParaRPr lang="en-US" sz="1200" dirty="0"/>
          </a:p>
        </p:txBody>
      </p:sp>
      <p:sp>
        <p:nvSpPr>
          <p:cNvPr id="19" name="Action Button: Return 18">
            <a:hlinkClick r:id="rId3" action="ppaction://hlinksldjump" highlightClick="1"/>
          </p:cNvPr>
          <p:cNvSpPr/>
          <p:nvPr/>
        </p:nvSpPr>
        <p:spPr>
          <a:xfrm>
            <a:off x="545569" y="136629"/>
            <a:ext cx="291139" cy="208583"/>
          </a:xfrm>
          <a:prstGeom prst="actionButtonRetur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4885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86118" y="119529"/>
            <a:ext cx="6529294" cy="707886"/>
          </a:xfrm>
          <a:prstGeom prst="rect">
            <a:avLst/>
          </a:prstGeom>
          <a:noFill/>
        </p:spPr>
        <p:txBody>
          <a:bodyPr wrap="square" rtlCol="0">
            <a:spAutoFit/>
          </a:bodyPr>
          <a:lstStyle/>
          <a:p>
            <a:pPr algn="ctr"/>
            <a:r>
              <a:rPr lang="es-MX" sz="4000" dirty="0" smtClean="0">
                <a:solidFill>
                  <a:srgbClr val="FFFFFF"/>
                </a:solidFill>
                <a:latin typeface="Century Gothic"/>
                <a:cs typeface="Century Gothic"/>
              </a:rPr>
              <a:t>Iniciando el ejercicio</a:t>
            </a:r>
            <a:endParaRPr lang="es-MX" sz="4000" dirty="0">
              <a:solidFill>
                <a:srgbClr val="FFFFFF"/>
              </a:solidFill>
              <a:latin typeface="Century Gothic"/>
              <a:cs typeface="Century Gothic"/>
            </a:endParaRPr>
          </a:p>
        </p:txBody>
      </p:sp>
      <p:sp>
        <p:nvSpPr>
          <p:cNvPr id="4" name="TextBox 3"/>
          <p:cNvSpPr txBox="1"/>
          <p:nvPr/>
        </p:nvSpPr>
        <p:spPr>
          <a:xfrm>
            <a:off x="233926" y="1105632"/>
            <a:ext cx="8371209" cy="646331"/>
          </a:xfrm>
          <a:prstGeom prst="rect">
            <a:avLst/>
          </a:prstGeom>
          <a:noFill/>
        </p:spPr>
        <p:txBody>
          <a:bodyPr wrap="square" rtlCol="0">
            <a:spAutoFit/>
          </a:bodyPr>
          <a:lstStyle/>
          <a:p>
            <a:r>
              <a:rPr lang="es-MX" dirty="0" smtClean="0">
                <a:latin typeface="Century Gothic"/>
                <a:cs typeface="Century Gothic"/>
              </a:rPr>
              <a:t>Si se desea cambiar de idioma  para la interfaz del programa </a:t>
            </a:r>
            <a:r>
              <a:rPr lang="es-MX" b="1" u="sng" dirty="0" smtClean="0">
                <a:latin typeface="Century Gothic"/>
                <a:cs typeface="Century Gothic"/>
              </a:rPr>
              <a:t>no del ejercicio </a:t>
            </a:r>
            <a:r>
              <a:rPr lang="es-MX" dirty="0" smtClean="0">
                <a:latin typeface="Century Gothic"/>
                <a:cs typeface="Century Gothic"/>
              </a:rPr>
              <a:t>se deben seguir los siguientes pasos: </a:t>
            </a:r>
            <a:endParaRPr lang="es-MX" dirty="0">
              <a:latin typeface="Century Gothic"/>
              <a:cs typeface="Century Gothic"/>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17178" y="1751963"/>
            <a:ext cx="3788465" cy="460916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4434" y="5000051"/>
            <a:ext cx="3809652" cy="161312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7217" y="2624778"/>
            <a:ext cx="4026869" cy="1801919"/>
          </a:xfrm>
          <a:prstGeom prst="rect">
            <a:avLst/>
          </a:prstGeom>
        </p:spPr>
      </p:pic>
      <p:sp>
        <p:nvSpPr>
          <p:cNvPr id="9" name="TextBox 8"/>
          <p:cNvSpPr txBox="1"/>
          <p:nvPr/>
        </p:nvSpPr>
        <p:spPr>
          <a:xfrm>
            <a:off x="217217" y="1793781"/>
            <a:ext cx="4244086" cy="830997"/>
          </a:xfrm>
          <a:prstGeom prst="rect">
            <a:avLst/>
          </a:prstGeom>
          <a:noFill/>
        </p:spPr>
        <p:txBody>
          <a:bodyPr wrap="square" rtlCol="0">
            <a:spAutoFit/>
          </a:bodyPr>
          <a:lstStyle/>
          <a:p>
            <a:r>
              <a:rPr lang="es-MX" sz="1600" dirty="0" smtClean="0">
                <a:latin typeface="Century Gothic"/>
                <a:cs typeface="Century Gothic"/>
              </a:rPr>
              <a:t>1</a:t>
            </a:r>
            <a:r>
              <a:rPr lang="es-MX" sz="1600" b="1" dirty="0" smtClean="0">
                <a:solidFill>
                  <a:schemeClr val="accent1"/>
                </a:solidFill>
                <a:latin typeface="Century Gothic"/>
                <a:cs typeface="Century Gothic"/>
              </a:rPr>
              <a:t>. Dar click en Ayuda </a:t>
            </a:r>
            <a:r>
              <a:rPr lang="es-MX" sz="1600" dirty="0" smtClean="0">
                <a:latin typeface="Century Gothic"/>
                <a:cs typeface="Century Gothic"/>
              </a:rPr>
              <a:t>y a cotninuación se desplegará las siguientes opciones, </a:t>
            </a:r>
            <a:r>
              <a:rPr lang="es-MX" sz="1600" b="1" dirty="0" smtClean="0">
                <a:solidFill>
                  <a:srgbClr val="80B606"/>
                </a:solidFill>
                <a:latin typeface="Century Gothic"/>
                <a:cs typeface="Century Gothic"/>
              </a:rPr>
              <a:t>dar click en seleccionar el idioma</a:t>
            </a:r>
            <a:endParaRPr lang="es-MX" sz="1600" b="1" dirty="0">
              <a:solidFill>
                <a:srgbClr val="80B606"/>
              </a:solidFill>
              <a:latin typeface="Century Gothic"/>
              <a:cs typeface="Century Gothic"/>
            </a:endParaRPr>
          </a:p>
        </p:txBody>
      </p:sp>
      <p:sp>
        <p:nvSpPr>
          <p:cNvPr id="10" name="Rectangle 9"/>
          <p:cNvSpPr/>
          <p:nvPr/>
        </p:nvSpPr>
        <p:spPr>
          <a:xfrm>
            <a:off x="5313462" y="2775182"/>
            <a:ext cx="3291673" cy="433435"/>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6065367" y="5899175"/>
            <a:ext cx="1450045" cy="461952"/>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p:cNvSpPr txBox="1"/>
          <p:nvPr/>
        </p:nvSpPr>
        <p:spPr>
          <a:xfrm>
            <a:off x="5597515" y="3826944"/>
            <a:ext cx="2422805" cy="738664"/>
          </a:xfrm>
          <a:prstGeom prst="rect">
            <a:avLst/>
          </a:prstGeom>
          <a:noFill/>
        </p:spPr>
        <p:txBody>
          <a:bodyPr wrap="square" rtlCol="0">
            <a:spAutoFit/>
          </a:bodyPr>
          <a:lstStyle/>
          <a:p>
            <a:pPr algn="just"/>
            <a:r>
              <a:rPr lang="es-MX" sz="1400" b="1" dirty="0" smtClean="0">
                <a:solidFill>
                  <a:srgbClr val="80B606"/>
                </a:solidFill>
                <a:latin typeface="Century Gothic"/>
                <a:cs typeface="Century Gothic"/>
              </a:rPr>
              <a:t>2. Dar click en el idioma deseado y dar click en Aceptar.</a:t>
            </a:r>
            <a:endParaRPr lang="es-MX" sz="1400" b="1" dirty="0">
              <a:solidFill>
                <a:srgbClr val="80B606"/>
              </a:solidFill>
              <a:latin typeface="Century Gothic"/>
              <a:cs typeface="Century Gothic"/>
            </a:endParaRPr>
          </a:p>
        </p:txBody>
      </p:sp>
      <p:sp>
        <p:nvSpPr>
          <p:cNvPr id="13" name="TextBox 12"/>
          <p:cNvSpPr txBox="1"/>
          <p:nvPr/>
        </p:nvSpPr>
        <p:spPr>
          <a:xfrm>
            <a:off x="217217" y="4426697"/>
            <a:ext cx="4244086" cy="523220"/>
          </a:xfrm>
          <a:prstGeom prst="rect">
            <a:avLst/>
          </a:prstGeom>
          <a:noFill/>
        </p:spPr>
        <p:txBody>
          <a:bodyPr wrap="square" rtlCol="0">
            <a:spAutoFit/>
          </a:bodyPr>
          <a:lstStyle/>
          <a:p>
            <a:r>
              <a:rPr lang="es-MX" sz="1400" b="1" dirty="0" smtClean="0">
                <a:solidFill>
                  <a:srgbClr val="80B606"/>
                </a:solidFill>
                <a:latin typeface="Century Gothic"/>
                <a:cs typeface="Century Gothic"/>
              </a:rPr>
              <a:t>3. Dar click en ok y abrir la aplicación nuevamente.</a:t>
            </a:r>
            <a:endParaRPr lang="es-MX" sz="1400" b="1" dirty="0">
              <a:solidFill>
                <a:srgbClr val="80B606"/>
              </a:solidFill>
              <a:latin typeface="Century Gothic"/>
              <a:cs typeface="Century Gothic"/>
            </a:endParaRPr>
          </a:p>
        </p:txBody>
      </p:sp>
      <p:sp>
        <p:nvSpPr>
          <p:cNvPr id="14" name="Oval 13"/>
          <p:cNvSpPr/>
          <p:nvPr/>
        </p:nvSpPr>
        <p:spPr>
          <a:xfrm>
            <a:off x="3291673" y="6099714"/>
            <a:ext cx="952413" cy="513464"/>
          </a:xfrm>
          <a:prstGeom prst="ellipse">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6" name="Straight Arrow Connector 15"/>
          <p:cNvCxnSpPr>
            <a:stCxn id="6" idx="1"/>
          </p:cNvCxnSpPr>
          <p:nvPr/>
        </p:nvCxnSpPr>
        <p:spPr>
          <a:xfrm flipH="1">
            <a:off x="3876488" y="4056545"/>
            <a:ext cx="1140690" cy="13579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6322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55656"/>
            <a:ext cx="6400800" cy="1362075"/>
          </a:xfrm>
        </p:spPr>
        <p:txBody>
          <a:bodyPr/>
          <a:lstStyle/>
          <a:p>
            <a:r>
              <a:rPr lang="es-MX" sz="3600" dirty="0" smtClean="0">
                <a:latin typeface="Century Gothic"/>
                <a:cs typeface="Century Gothic"/>
              </a:rPr>
              <a:t>Proceso de Instalación</a:t>
            </a:r>
            <a:endParaRPr lang="es-MX" sz="3600" dirty="0">
              <a:latin typeface="Century Gothic"/>
              <a:cs typeface="Century Gothic"/>
            </a:endParaRPr>
          </a:p>
        </p:txBody>
      </p:sp>
      <p:sp>
        <p:nvSpPr>
          <p:cNvPr id="5" name="Text Placeholder 4"/>
          <p:cNvSpPr>
            <a:spLocks noGrp="1"/>
          </p:cNvSpPr>
          <p:nvPr>
            <p:ph type="body" idx="1"/>
          </p:nvPr>
        </p:nvSpPr>
        <p:spPr>
          <a:xfrm>
            <a:off x="1041478" y="3107765"/>
            <a:ext cx="5942884" cy="3092218"/>
          </a:xfrm>
        </p:spPr>
        <p:txBody>
          <a:bodyPr>
            <a:normAutofit/>
          </a:bodyPr>
          <a:lstStyle/>
          <a:p>
            <a:pPr algn="l"/>
            <a:r>
              <a:rPr lang="es-MX" sz="2400" dirty="0" smtClean="0">
                <a:latin typeface="Century Gothic"/>
                <a:cs typeface="Century Gothic"/>
              </a:rPr>
              <a:t>MAC         Elegir archivo .app</a:t>
            </a:r>
          </a:p>
          <a:p>
            <a:pPr marL="342900" indent="-342900">
              <a:buFont typeface="Arial"/>
              <a:buChar char="•"/>
            </a:pPr>
            <a:r>
              <a:rPr lang="es-MX" sz="2000" dirty="0" smtClean="0">
                <a:latin typeface="Century Gothic"/>
                <a:cs typeface="Century Gothic"/>
              </a:rPr>
              <a:t>Instalación complemento Java</a:t>
            </a:r>
          </a:p>
          <a:p>
            <a:pPr marL="342900" indent="-342900">
              <a:buFont typeface="Arial"/>
              <a:buChar char="•"/>
            </a:pPr>
            <a:r>
              <a:rPr lang="es-MX" sz="2000" dirty="0" smtClean="0">
                <a:latin typeface="Century Gothic"/>
                <a:cs typeface="Century Gothic"/>
              </a:rPr>
              <a:t>Instalación Software ContaU</a:t>
            </a:r>
            <a:r>
              <a:rPr lang="en-US" sz="2000" dirty="0" smtClean="0">
                <a:latin typeface="Century Gothic"/>
                <a:cs typeface="Century Gothic"/>
              </a:rPr>
              <a:t>no</a:t>
            </a:r>
          </a:p>
          <a:p>
            <a:pPr marL="342900" indent="-342900">
              <a:buFont typeface="Arial"/>
              <a:buChar char="•"/>
            </a:pPr>
            <a:endParaRPr lang="en-US" sz="2000" dirty="0" smtClean="0">
              <a:latin typeface="Century Gothic"/>
              <a:cs typeface="Century Gothic"/>
            </a:endParaRPr>
          </a:p>
          <a:p>
            <a:pPr algn="l"/>
            <a:r>
              <a:rPr lang="en-US" sz="2400" dirty="0" smtClean="0">
                <a:latin typeface="Century Gothic"/>
                <a:cs typeface="Century Gothic"/>
              </a:rPr>
              <a:t>WINDOWS        </a:t>
            </a:r>
            <a:r>
              <a:rPr lang="es-MX" sz="2400" dirty="0" smtClean="0">
                <a:latin typeface="Century Gothic"/>
                <a:cs typeface="Century Gothic"/>
              </a:rPr>
              <a:t>Elegir archivo .exe</a:t>
            </a:r>
          </a:p>
          <a:p>
            <a:pPr marL="342900" indent="-342900">
              <a:buFont typeface="Arial"/>
              <a:buChar char="•"/>
            </a:pPr>
            <a:r>
              <a:rPr lang="es-MX" sz="2000" dirty="0" smtClean="0">
                <a:latin typeface="Century Gothic"/>
                <a:cs typeface="Century Gothic"/>
              </a:rPr>
              <a:t>Instalación </a:t>
            </a:r>
            <a:r>
              <a:rPr lang="es-MX" sz="2000" dirty="0">
                <a:latin typeface="Century Gothic"/>
                <a:cs typeface="Century Gothic"/>
              </a:rPr>
              <a:t>complemento Java</a:t>
            </a:r>
          </a:p>
          <a:p>
            <a:pPr marL="342900" indent="-342900">
              <a:buFont typeface="Arial"/>
              <a:buChar char="•"/>
            </a:pPr>
            <a:r>
              <a:rPr lang="es-MX" sz="2000" dirty="0">
                <a:latin typeface="Century Gothic"/>
                <a:cs typeface="Century Gothic"/>
              </a:rPr>
              <a:t>Instalación Software ContaU</a:t>
            </a:r>
            <a:r>
              <a:rPr lang="en-US" sz="2000" dirty="0">
                <a:latin typeface="Century Gothic"/>
                <a:cs typeface="Century Gothic"/>
              </a:rPr>
              <a:t>no</a:t>
            </a:r>
          </a:p>
          <a:p>
            <a:pPr algn="l"/>
            <a:endParaRPr lang="en-US" sz="2400" dirty="0">
              <a:latin typeface="Century Gothic"/>
              <a:cs typeface="Century Gothic"/>
            </a:endParaRPr>
          </a:p>
        </p:txBody>
      </p:sp>
      <p:sp>
        <p:nvSpPr>
          <p:cNvPr id="6" name="Action Button: Document 5">
            <a:hlinkClick r:id="rId2" action="ppaction://hlinksldjump" highlightClick="1"/>
          </p:cNvPr>
          <p:cNvSpPr/>
          <p:nvPr/>
        </p:nvSpPr>
        <p:spPr>
          <a:xfrm>
            <a:off x="2150320" y="3107765"/>
            <a:ext cx="340276" cy="324116"/>
          </a:xfrm>
          <a:prstGeom prst="actionButtonDocumen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Action Button: Home 7">
            <a:hlinkClick r:id="rId3" action="ppaction://hlinksldjump" highlightClick="1"/>
          </p:cNvPr>
          <p:cNvSpPr/>
          <p:nvPr/>
        </p:nvSpPr>
        <p:spPr>
          <a:xfrm>
            <a:off x="7915656" y="5991888"/>
            <a:ext cx="364628" cy="482865"/>
          </a:xfrm>
          <a:prstGeom prst="actionButtonHom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Action Button: Document 1">
            <a:hlinkClick r:id="rId4" action="ppaction://hlinksldjump" highlightClick="1"/>
          </p:cNvPr>
          <p:cNvSpPr/>
          <p:nvPr/>
        </p:nvSpPr>
        <p:spPr>
          <a:xfrm>
            <a:off x="2853112" y="4548505"/>
            <a:ext cx="327946" cy="294113"/>
          </a:xfrm>
          <a:prstGeom prst="actionButtonDocumen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62505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471" y="1270000"/>
            <a:ext cx="8561294" cy="2031325"/>
          </a:xfrm>
          <a:prstGeom prst="rect">
            <a:avLst/>
          </a:prstGeom>
          <a:noFill/>
        </p:spPr>
        <p:txBody>
          <a:bodyPr wrap="square" rtlCol="0">
            <a:spAutoFit/>
          </a:bodyPr>
          <a:lstStyle/>
          <a:p>
            <a:r>
              <a:rPr lang="es-MX" dirty="0" smtClean="0">
                <a:latin typeface="Century Gothic"/>
                <a:cs typeface="Century Gothic"/>
              </a:rPr>
              <a:t>Posteriormente se desplegará el siguiente menú que contine  las 5 pestañas enumeradas a continuación:</a:t>
            </a:r>
          </a:p>
          <a:p>
            <a:pPr marL="342900" indent="-342900">
              <a:buClr>
                <a:schemeClr val="accent1"/>
              </a:buClr>
              <a:buSzPct val="80000"/>
              <a:buFont typeface="+mj-lt"/>
              <a:buAutoNum type="arabicPeriod"/>
            </a:pPr>
            <a:r>
              <a:rPr lang="es-MX" dirty="0" smtClean="0">
                <a:latin typeface="Century Gothic"/>
                <a:cs typeface="Century Gothic"/>
              </a:rPr>
              <a:t>Instrucciones</a:t>
            </a:r>
          </a:p>
          <a:p>
            <a:pPr marL="342900" indent="-342900">
              <a:buClr>
                <a:schemeClr val="accent1"/>
              </a:buClr>
              <a:buSzPct val="80000"/>
              <a:buFont typeface="+mj-lt"/>
              <a:buAutoNum type="arabicPeriod"/>
            </a:pPr>
            <a:r>
              <a:rPr lang="es-MX" dirty="0" smtClean="0">
                <a:latin typeface="Century Gothic"/>
                <a:cs typeface="Century Gothic"/>
              </a:rPr>
              <a:t>Ciclo Contable</a:t>
            </a:r>
          </a:p>
          <a:p>
            <a:pPr marL="342900" indent="-342900">
              <a:buClr>
                <a:schemeClr val="accent1"/>
              </a:buClr>
              <a:buSzPct val="80000"/>
              <a:buFont typeface="+mj-lt"/>
              <a:buAutoNum type="arabicPeriod"/>
            </a:pPr>
            <a:r>
              <a:rPr lang="es-MX" dirty="0" smtClean="0">
                <a:latin typeface="Century Gothic"/>
                <a:cs typeface="Century Gothic"/>
              </a:rPr>
              <a:t>Ajustes</a:t>
            </a:r>
          </a:p>
          <a:p>
            <a:pPr marL="342900" indent="-342900">
              <a:buClr>
                <a:schemeClr val="accent1"/>
              </a:buClr>
              <a:buSzPct val="80000"/>
              <a:buFont typeface="+mj-lt"/>
              <a:buAutoNum type="arabicPeriod"/>
            </a:pPr>
            <a:r>
              <a:rPr lang="es-MX" dirty="0" smtClean="0">
                <a:latin typeface="Century Gothic"/>
                <a:cs typeface="Century Gothic"/>
              </a:rPr>
              <a:t>Proceso de cierres</a:t>
            </a:r>
          </a:p>
          <a:p>
            <a:pPr marL="342900" indent="-342900">
              <a:buClr>
                <a:schemeClr val="accent1"/>
              </a:buClr>
              <a:buSzPct val="80000"/>
              <a:buFont typeface="+mj-lt"/>
              <a:buAutoNum type="arabicPeriod"/>
            </a:pPr>
            <a:r>
              <a:rPr lang="es-MX" dirty="0" smtClean="0">
                <a:latin typeface="Century Gothic"/>
                <a:cs typeface="Century Gothic"/>
              </a:rPr>
              <a:t>Estados Financieros</a:t>
            </a:r>
            <a:endParaRPr lang="es-MX" dirty="0">
              <a:latin typeface="Century Gothic"/>
              <a:cs typeface="Century Gothic"/>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73294" y="2006076"/>
            <a:ext cx="5991411" cy="698277"/>
          </a:xfrm>
          <a:prstGeom prst="rect">
            <a:avLst/>
          </a:prstGeom>
        </p:spPr>
      </p:pic>
      <p:pic>
        <p:nvPicPr>
          <p:cNvPr id="4" name="Picture 3"/>
          <p:cNvPicPr>
            <a:picLocks noChangeAspect="1"/>
          </p:cNvPicPr>
          <p:nvPr/>
        </p:nvPicPr>
        <p:blipFill>
          <a:blip r:embed="rId3"/>
          <a:stretch>
            <a:fillRect/>
          </a:stretch>
        </p:blipFill>
        <p:spPr>
          <a:xfrm>
            <a:off x="5423648" y="2584824"/>
            <a:ext cx="3541058" cy="4273176"/>
          </a:xfrm>
          <a:prstGeom prst="rect">
            <a:avLst/>
          </a:prstGeom>
        </p:spPr>
      </p:pic>
      <p:sp>
        <p:nvSpPr>
          <p:cNvPr id="5" name="TextBox 4"/>
          <p:cNvSpPr txBox="1"/>
          <p:nvPr/>
        </p:nvSpPr>
        <p:spPr>
          <a:xfrm>
            <a:off x="134470" y="3309946"/>
            <a:ext cx="4644303" cy="3416320"/>
          </a:xfrm>
          <a:prstGeom prst="rect">
            <a:avLst/>
          </a:prstGeom>
          <a:noFill/>
        </p:spPr>
        <p:txBody>
          <a:bodyPr wrap="square" rtlCol="0">
            <a:spAutoFit/>
          </a:bodyPr>
          <a:lstStyle/>
          <a:p>
            <a:pPr marL="342900" indent="-342900" algn="just">
              <a:buAutoNum type="arabicPeriod"/>
            </a:pPr>
            <a:r>
              <a:rPr lang="es-MX" b="1" dirty="0" smtClean="0">
                <a:solidFill>
                  <a:srgbClr val="80B606"/>
                </a:solidFill>
                <a:latin typeface="Century Gothic"/>
                <a:cs typeface="Century Gothic"/>
              </a:rPr>
              <a:t>Dando click en la primer pestaña “Instrucciones”</a:t>
            </a:r>
            <a:r>
              <a:rPr lang="es-MX" dirty="0" smtClean="0">
                <a:latin typeface="Century Gothic"/>
                <a:cs typeface="Century Gothic"/>
              </a:rPr>
              <a:t>, se desplegará la siguiente ventana, la cual se divide en: Información, Instrucciones y Notas relacionados al ejercicio que se realizará a continuación.</a:t>
            </a:r>
          </a:p>
          <a:p>
            <a:pPr marL="342900" indent="-342900" algn="just">
              <a:buAutoNum type="arabicPeriod"/>
            </a:pPr>
            <a:endParaRPr lang="es-MX" dirty="0" smtClean="0">
              <a:latin typeface="Century Gothic"/>
              <a:cs typeface="Century Gothic"/>
            </a:endParaRPr>
          </a:p>
          <a:p>
            <a:pPr algn="just"/>
            <a:r>
              <a:rPr lang="es-MX" b="1" u="sng" dirty="0" smtClean="0">
                <a:solidFill>
                  <a:srgbClr val="FF0000"/>
                </a:solidFill>
                <a:latin typeface="Century Gothic"/>
                <a:cs typeface="Century Gothic"/>
              </a:rPr>
              <a:t>Atención:</a:t>
            </a:r>
            <a:r>
              <a:rPr lang="es-MX" b="1" dirty="0" smtClean="0">
                <a:solidFill>
                  <a:srgbClr val="FF0000"/>
                </a:solidFill>
                <a:latin typeface="Century Gothic"/>
                <a:cs typeface="Century Gothic"/>
              </a:rPr>
              <a:t> </a:t>
            </a:r>
            <a:r>
              <a:rPr lang="es-MX" dirty="0" smtClean="0">
                <a:latin typeface="Century Gothic"/>
                <a:cs typeface="Century Gothic"/>
              </a:rPr>
              <a:t>Es importante revisar cuidadosamente las Notas creadas para cada ejercicio. </a:t>
            </a:r>
          </a:p>
          <a:p>
            <a:pPr algn="just"/>
            <a:endParaRPr lang="es-MX" dirty="0">
              <a:latin typeface="Century Gothic"/>
              <a:cs typeface="Century Gothic"/>
            </a:endParaRPr>
          </a:p>
          <a:p>
            <a:pPr algn="just"/>
            <a:endParaRPr lang="es-MX" dirty="0">
              <a:latin typeface="Century Gothic"/>
              <a:cs typeface="Century Gothic"/>
            </a:endParaRPr>
          </a:p>
        </p:txBody>
      </p:sp>
      <p:sp>
        <p:nvSpPr>
          <p:cNvPr id="8" name="Rectangle 7"/>
          <p:cNvSpPr/>
          <p:nvPr/>
        </p:nvSpPr>
        <p:spPr>
          <a:xfrm>
            <a:off x="5423648" y="2838824"/>
            <a:ext cx="806823" cy="343647"/>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5423648" y="4138706"/>
            <a:ext cx="806823" cy="313765"/>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5423648" y="5444799"/>
            <a:ext cx="806823" cy="313765"/>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Oval 10"/>
          <p:cNvSpPr/>
          <p:nvPr/>
        </p:nvSpPr>
        <p:spPr>
          <a:xfrm>
            <a:off x="2973294" y="2076823"/>
            <a:ext cx="1299882" cy="627530"/>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p:cNvSpPr txBox="1"/>
          <p:nvPr/>
        </p:nvSpPr>
        <p:spPr>
          <a:xfrm>
            <a:off x="3511177" y="2799373"/>
            <a:ext cx="32870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u="sng" dirty="0" smtClean="0">
                <a:latin typeface="Century Gothic"/>
                <a:cs typeface="Century Gothic"/>
              </a:rPr>
              <a:t>1</a:t>
            </a:r>
            <a:endParaRPr lang="en-US" b="1" u="sng" dirty="0">
              <a:latin typeface="Century Gothic"/>
              <a:cs typeface="Century Gothic"/>
            </a:endParaRPr>
          </a:p>
        </p:txBody>
      </p:sp>
      <p:sp>
        <p:nvSpPr>
          <p:cNvPr id="14" name="TextBox 13"/>
          <p:cNvSpPr txBox="1"/>
          <p:nvPr/>
        </p:nvSpPr>
        <p:spPr>
          <a:xfrm>
            <a:off x="986118" y="134472"/>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Menú principal: Instrucciones</a:t>
            </a:r>
            <a:endParaRPr lang="es-MX" sz="3200" dirty="0">
              <a:solidFill>
                <a:srgbClr val="FFFFFF"/>
              </a:solidFill>
              <a:latin typeface="Century Gothic"/>
              <a:cs typeface="Century Gothic"/>
            </a:endParaRPr>
          </a:p>
        </p:txBody>
      </p:sp>
      <p:sp>
        <p:nvSpPr>
          <p:cNvPr id="7" name="Action Button: Return 6">
            <a:hlinkClick r:id="rId4" action="ppaction://hlinksldjump" highlightClick="1"/>
          </p:cNvPr>
          <p:cNvSpPr/>
          <p:nvPr/>
        </p:nvSpPr>
        <p:spPr>
          <a:xfrm>
            <a:off x="545569" y="148958"/>
            <a:ext cx="305179" cy="183925"/>
          </a:xfrm>
          <a:prstGeom prst="actionButtonRetur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033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latin typeface="Century Gothic"/>
                <a:cs typeface="Century Gothic"/>
              </a:rPr>
              <a:t>Ciclo Contable</a:t>
            </a:r>
            <a:endParaRPr lang="es-MX" dirty="0">
              <a:latin typeface="Century Gothic"/>
              <a:cs typeface="Century Gothic"/>
            </a:endParaRPr>
          </a:p>
        </p:txBody>
      </p:sp>
      <p:sp>
        <p:nvSpPr>
          <p:cNvPr id="3" name="Content Placeholder 2"/>
          <p:cNvSpPr>
            <a:spLocks noGrp="1"/>
          </p:cNvSpPr>
          <p:nvPr>
            <p:ph idx="1"/>
          </p:nvPr>
        </p:nvSpPr>
        <p:spPr/>
        <p:txBody>
          <a:bodyPr/>
          <a:lstStyle/>
          <a:p>
            <a:endParaRPr lang="es-MX" dirty="0" smtClean="0">
              <a:latin typeface="Century Gothic"/>
              <a:cs typeface="Century Gothic"/>
            </a:endParaRPr>
          </a:p>
          <a:p>
            <a:endParaRPr lang="es-MX" dirty="0">
              <a:latin typeface="Century Gothic"/>
              <a:cs typeface="Century Gothic"/>
            </a:endParaRPr>
          </a:p>
          <a:p>
            <a:r>
              <a:rPr lang="es-MX" dirty="0" smtClean="0">
                <a:latin typeface="Century Gothic"/>
                <a:cs typeface="Century Gothic"/>
              </a:rPr>
              <a:t>Catálogo</a:t>
            </a:r>
          </a:p>
          <a:p>
            <a:r>
              <a:rPr lang="es-MX" dirty="0" smtClean="0">
                <a:latin typeface="Century Gothic"/>
                <a:cs typeface="Century Gothic"/>
              </a:rPr>
              <a:t>Diario</a:t>
            </a:r>
          </a:p>
          <a:p>
            <a:r>
              <a:rPr lang="es-MX" dirty="0" smtClean="0">
                <a:latin typeface="Century Gothic"/>
                <a:cs typeface="Century Gothic"/>
              </a:rPr>
              <a:t>Mayor</a:t>
            </a:r>
          </a:p>
          <a:p>
            <a:r>
              <a:rPr lang="es-MX" dirty="0" smtClean="0">
                <a:latin typeface="Century Gothic"/>
                <a:cs typeface="Century Gothic"/>
              </a:rPr>
              <a:t>Balanza</a:t>
            </a:r>
            <a:endParaRPr lang="es-MX" dirty="0">
              <a:latin typeface="Century Gothic"/>
              <a:cs typeface="Century Gothic"/>
            </a:endParaRPr>
          </a:p>
        </p:txBody>
      </p:sp>
      <p:pic>
        <p:nvPicPr>
          <p:cNvPr id="5" name="Picture 4"/>
          <p:cNvPicPr>
            <a:picLocks noChangeAspect="1"/>
          </p:cNvPicPr>
          <p:nvPr/>
        </p:nvPicPr>
        <p:blipFill>
          <a:blip r:embed="rId2"/>
          <a:stretch>
            <a:fillRect/>
          </a:stretch>
        </p:blipFill>
        <p:spPr>
          <a:xfrm rot="5400000">
            <a:off x="1585137" y="1787687"/>
            <a:ext cx="779096" cy="3436007"/>
          </a:xfrm>
          <a:prstGeom prst="rect">
            <a:avLst/>
          </a:prstGeom>
        </p:spPr>
      </p:pic>
      <p:sp>
        <p:nvSpPr>
          <p:cNvPr id="6" name="Action Button: Document 5">
            <a:hlinkClick r:id="rId3" action="ppaction://hlinksldjump" highlightClick="1"/>
          </p:cNvPr>
          <p:cNvSpPr/>
          <p:nvPr/>
        </p:nvSpPr>
        <p:spPr>
          <a:xfrm>
            <a:off x="4661811" y="1370347"/>
            <a:ext cx="367389" cy="467923"/>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Action Button: Document 6">
            <a:hlinkClick r:id="rId4" action="ppaction://hlinksldjump" highlightClick="1"/>
          </p:cNvPr>
          <p:cNvSpPr/>
          <p:nvPr/>
        </p:nvSpPr>
        <p:spPr>
          <a:xfrm>
            <a:off x="4661811" y="2005385"/>
            <a:ext cx="367389" cy="467924"/>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Action Button: Document 7">
            <a:hlinkClick r:id="rId5" action="ppaction://hlinksldjump" highlightClick="1"/>
          </p:cNvPr>
          <p:cNvSpPr/>
          <p:nvPr/>
        </p:nvSpPr>
        <p:spPr>
          <a:xfrm>
            <a:off x="4661811" y="2590801"/>
            <a:ext cx="367389" cy="525341"/>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Action Button: Document 8">
            <a:hlinkClick r:id="rId6" action="ppaction://hlinksldjump" highlightClick="1"/>
          </p:cNvPr>
          <p:cNvSpPr/>
          <p:nvPr/>
        </p:nvSpPr>
        <p:spPr>
          <a:xfrm>
            <a:off x="4661811" y="3242040"/>
            <a:ext cx="367389" cy="467923"/>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Action Button: Home 3">
            <a:hlinkClick r:id="rId7" action="ppaction://hlinksldjump" highlightClick="1"/>
          </p:cNvPr>
          <p:cNvSpPr/>
          <p:nvPr/>
        </p:nvSpPr>
        <p:spPr>
          <a:xfrm>
            <a:off x="4661811" y="4154869"/>
            <a:ext cx="367389" cy="382199"/>
          </a:xfrm>
          <a:prstGeom prst="actionButtonHo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TextBox 9"/>
          <p:cNvSpPr txBox="1"/>
          <p:nvPr/>
        </p:nvSpPr>
        <p:spPr>
          <a:xfrm>
            <a:off x="5203126" y="4154869"/>
            <a:ext cx="3748223" cy="369332"/>
          </a:xfrm>
          <a:prstGeom prst="rect">
            <a:avLst/>
          </a:prstGeom>
          <a:noFill/>
        </p:spPr>
        <p:txBody>
          <a:bodyPr wrap="square" rtlCol="0">
            <a:spAutoFit/>
          </a:bodyPr>
          <a:lstStyle/>
          <a:p>
            <a:r>
              <a:rPr lang="es-MX" dirty="0" smtClean="0">
                <a:latin typeface="Century Gothic"/>
                <a:cs typeface="Century Gothic"/>
              </a:rPr>
              <a:t>Menú Bienvenido a ContaUno</a:t>
            </a:r>
            <a:endParaRPr lang="es-MX" dirty="0">
              <a:latin typeface="Century Gothic"/>
              <a:cs typeface="Century Gothic"/>
            </a:endParaRPr>
          </a:p>
        </p:txBody>
      </p:sp>
    </p:spTree>
    <p:extLst>
      <p:ext uri="{BB962C8B-B14F-4D97-AF65-F5344CB8AC3E}">
        <p14:creationId xmlns:p14="http://schemas.microsoft.com/office/powerpoint/2010/main" val="30116870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6825" y="2704353"/>
            <a:ext cx="890999" cy="3929529"/>
          </a:xfrm>
          <a:prstGeom prst="rect">
            <a:avLst/>
          </a:prstGeom>
        </p:spPr>
      </p:pic>
      <p:pic>
        <p:nvPicPr>
          <p:cNvPr id="3" name="Picture 2"/>
          <p:cNvPicPr>
            <a:picLocks noChangeAspect="1"/>
          </p:cNvPicPr>
          <p:nvPr/>
        </p:nvPicPr>
        <p:blipFill>
          <a:blip r:embed="rId3"/>
          <a:stretch>
            <a:fillRect/>
          </a:stretch>
        </p:blipFill>
        <p:spPr>
          <a:xfrm>
            <a:off x="657412" y="1366122"/>
            <a:ext cx="7366000" cy="393700"/>
          </a:xfrm>
          <a:prstGeom prst="rect">
            <a:avLst/>
          </a:prstGeom>
        </p:spPr>
      </p:pic>
      <p:sp>
        <p:nvSpPr>
          <p:cNvPr id="5" name="TextBox 4"/>
          <p:cNvSpPr txBox="1"/>
          <p:nvPr/>
        </p:nvSpPr>
        <p:spPr>
          <a:xfrm>
            <a:off x="657412" y="2052314"/>
            <a:ext cx="8008470" cy="646331"/>
          </a:xfrm>
          <a:prstGeom prst="rect">
            <a:avLst/>
          </a:prstGeom>
          <a:noFill/>
        </p:spPr>
        <p:txBody>
          <a:bodyPr wrap="square" rtlCol="0">
            <a:spAutoFit/>
          </a:bodyPr>
          <a:lstStyle/>
          <a:p>
            <a:r>
              <a:rPr lang="es-MX" dirty="0" smtClean="0">
                <a:latin typeface="Century Gothic"/>
                <a:cs typeface="Century Gothic"/>
              </a:rPr>
              <a:t>En la segunda pestaña “Ciclo contable”, se encuentran las etapas  que conforman el ciclo contable.</a:t>
            </a:r>
            <a:endParaRPr lang="es-MX" dirty="0">
              <a:latin typeface="Century Gothic"/>
              <a:cs typeface="Century Gothic"/>
            </a:endParaRPr>
          </a:p>
        </p:txBody>
      </p:sp>
      <p:sp>
        <p:nvSpPr>
          <p:cNvPr id="6" name="TextBox 5">
            <a:hlinkClick r:id="rId4" action="ppaction://hlinksldjump"/>
          </p:cNvPr>
          <p:cNvSpPr txBox="1"/>
          <p:nvPr/>
        </p:nvSpPr>
        <p:spPr>
          <a:xfrm>
            <a:off x="1852705" y="3038432"/>
            <a:ext cx="2196354" cy="369332"/>
          </a:xfrm>
          <a:prstGeom prst="rect">
            <a:avLst/>
          </a:prstGeom>
          <a:noFill/>
        </p:spPr>
        <p:txBody>
          <a:bodyPr wrap="square" rtlCol="0">
            <a:spAutoFit/>
          </a:bodyPr>
          <a:lstStyle/>
          <a:p>
            <a:r>
              <a:rPr lang="es-MX" b="1" dirty="0" smtClean="0">
                <a:solidFill>
                  <a:schemeClr val="accent1"/>
                </a:solidFill>
                <a:latin typeface="Century Gothic"/>
                <a:cs typeface="Century Gothic"/>
              </a:rPr>
              <a:t>2.1. Catálogo</a:t>
            </a:r>
            <a:endParaRPr lang="es-MX" b="1" dirty="0">
              <a:solidFill>
                <a:schemeClr val="accent1"/>
              </a:solidFill>
              <a:latin typeface="Century Gothic"/>
              <a:cs typeface="Century Gothic"/>
            </a:endParaRPr>
          </a:p>
        </p:txBody>
      </p:sp>
      <p:sp>
        <p:nvSpPr>
          <p:cNvPr id="7" name="TextBox 6"/>
          <p:cNvSpPr txBox="1"/>
          <p:nvPr/>
        </p:nvSpPr>
        <p:spPr>
          <a:xfrm>
            <a:off x="1852705" y="3949842"/>
            <a:ext cx="1643529" cy="369332"/>
          </a:xfrm>
          <a:prstGeom prst="rect">
            <a:avLst/>
          </a:prstGeom>
          <a:noFill/>
        </p:spPr>
        <p:txBody>
          <a:bodyPr wrap="square" rtlCol="0">
            <a:spAutoFit/>
          </a:bodyPr>
          <a:lstStyle/>
          <a:p>
            <a:r>
              <a:rPr lang="es-MX" dirty="0" smtClean="0">
                <a:latin typeface="Century Gothic"/>
                <a:cs typeface="Century Gothic"/>
              </a:rPr>
              <a:t>2.2. Diario</a:t>
            </a:r>
            <a:endParaRPr lang="es-MX" dirty="0">
              <a:latin typeface="Century Gothic"/>
              <a:cs typeface="Century Gothic"/>
            </a:endParaRPr>
          </a:p>
        </p:txBody>
      </p:sp>
      <p:sp>
        <p:nvSpPr>
          <p:cNvPr id="8" name="TextBox 7"/>
          <p:cNvSpPr txBox="1"/>
          <p:nvPr/>
        </p:nvSpPr>
        <p:spPr>
          <a:xfrm>
            <a:off x="1882589" y="5001097"/>
            <a:ext cx="1613645" cy="369332"/>
          </a:xfrm>
          <a:prstGeom prst="rect">
            <a:avLst/>
          </a:prstGeom>
          <a:noFill/>
        </p:spPr>
        <p:txBody>
          <a:bodyPr wrap="square" rtlCol="0">
            <a:spAutoFit/>
          </a:bodyPr>
          <a:lstStyle/>
          <a:p>
            <a:r>
              <a:rPr lang="es-MX" dirty="0" smtClean="0">
                <a:latin typeface="Century Gothic"/>
                <a:cs typeface="Century Gothic"/>
              </a:rPr>
              <a:t>2.3. Mayor</a:t>
            </a:r>
            <a:endParaRPr lang="es-MX" dirty="0">
              <a:latin typeface="Century Gothic"/>
              <a:cs typeface="Century Gothic"/>
            </a:endParaRPr>
          </a:p>
        </p:txBody>
      </p:sp>
      <p:sp>
        <p:nvSpPr>
          <p:cNvPr id="9" name="TextBox 8"/>
          <p:cNvSpPr txBox="1"/>
          <p:nvPr/>
        </p:nvSpPr>
        <p:spPr>
          <a:xfrm>
            <a:off x="1852705" y="5951960"/>
            <a:ext cx="1942353" cy="369332"/>
          </a:xfrm>
          <a:prstGeom prst="rect">
            <a:avLst/>
          </a:prstGeom>
          <a:noFill/>
        </p:spPr>
        <p:txBody>
          <a:bodyPr wrap="square" rtlCol="0">
            <a:spAutoFit/>
          </a:bodyPr>
          <a:lstStyle/>
          <a:p>
            <a:r>
              <a:rPr lang="es-MX" dirty="0" smtClean="0">
                <a:latin typeface="Century Gothic"/>
                <a:cs typeface="Century Gothic"/>
              </a:rPr>
              <a:t>2.4. Balanza</a:t>
            </a:r>
            <a:endParaRPr lang="es-MX" dirty="0">
              <a:latin typeface="Century Gothic"/>
              <a:cs typeface="Century Gothic"/>
            </a:endParaRPr>
          </a:p>
        </p:txBody>
      </p:sp>
      <p:sp>
        <p:nvSpPr>
          <p:cNvPr id="10" name="TextBox 9"/>
          <p:cNvSpPr txBox="1"/>
          <p:nvPr/>
        </p:nvSpPr>
        <p:spPr>
          <a:xfrm>
            <a:off x="2465295" y="1001059"/>
            <a:ext cx="40341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latin typeface="Century Gothic"/>
                <a:cs typeface="Century Gothic"/>
              </a:rPr>
              <a:t>2</a:t>
            </a:r>
            <a:endParaRPr lang="en-US" b="1" dirty="0">
              <a:latin typeface="Century Gothic"/>
              <a:cs typeface="Century Gothic"/>
            </a:endParaRPr>
          </a:p>
        </p:txBody>
      </p:sp>
      <p:sp>
        <p:nvSpPr>
          <p:cNvPr id="11" name="TextBox 10"/>
          <p:cNvSpPr txBox="1"/>
          <p:nvPr/>
        </p:nvSpPr>
        <p:spPr>
          <a:xfrm>
            <a:off x="4138705" y="3038432"/>
            <a:ext cx="4527177" cy="2031325"/>
          </a:xfrm>
          <a:prstGeom prst="rect">
            <a:avLst/>
          </a:prstGeom>
          <a:noFill/>
        </p:spPr>
        <p:txBody>
          <a:bodyPr wrap="square" rtlCol="0">
            <a:spAutoFit/>
          </a:bodyPr>
          <a:lstStyle/>
          <a:p>
            <a:pPr algn="just"/>
            <a:r>
              <a:rPr lang="es-MX" dirty="0" smtClean="0">
                <a:latin typeface="Century Gothic"/>
                <a:cs typeface="Century Gothic"/>
              </a:rPr>
              <a:t>El catálogo tiene como objetivo definir el nombre de las cuentas, su naturaleza y el tipo de cuenta, que se van a utilizar durante el ejercicio  contable, y asignarles un numero en base a la naturaleza de la cuenta. </a:t>
            </a:r>
          </a:p>
          <a:p>
            <a:pPr algn="just"/>
            <a:endParaRPr lang="es-MX" dirty="0" smtClean="0">
              <a:latin typeface="Century Gothic"/>
              <a:cs typeface="Century Gothic"/>
            </a:endParaRPr>
          </a:p>
        </p:txBody>
      </p:sp>
      <p:cxnSp>
        <p:nvCxnSpPr>
          <p:cNvPr id="13" name="Straight Connector 12"/>
          <p:cNvCxnSpPr/>
          <p:nvPr/>
        </p:nvCxnSpPr>
        <p:spPr>
          <a:xfrm>
            <a:off x="3496234" y="3257176"/>
            <a:ext cx="642471"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Menú principal: Ciclo Contable</a:t>
            </a:r>
            <a:endParaRPr lang="es-MX" sz="3200" dirty="0">
              <a:solidFill>
                <a:srgbClr val="FFFFFF"/>
              </a:solidFill>
              <a:latin typeface="Century Gothic"/>
              <a:cs typeface="Century Gothic"/>
            </a:endParaRPr>
          </a:p>
        </p:txBody>
      </p:sp>
    </p:spTree>
    <p:extLst>
      <p:ext uri="{BB962C8B-B14F-4D97-AF65-F5344CB8AC3E}">
        <p14:creationId xmlns:p14="http://schemas.microsoft.com/office/powerpoint/2010/main" val="2980249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9293" y="2013582"/>
            <a:ext cx="5782235" cy="4305129"/>
          </a:xfrm>
          <a:prstGeom prst="rect">
            <a:avLst/>
          </a:prstGeom>
        </p:spPr>
      </p:pic>
      <p:sp>
        <p:nvSpPr>
          <p:cNvPr id="5" name="Rectangle 4"/>
          <p:cNvSpPr/>
          <p:nvPr/>
        </p:nvSpPr>
        <p:spPr>
          <a:xfrm>
            <a:off x="179293" y="1239663"/>
            <a:ext cx="8665884" cy="923330"/>
          </a:xfrm>
          <a:prstGeom prst="rect">
            <a:avLst/>
          </a:prstGeom>
        </p:spPr>
        <p:txBody>
          <a:bodyPr wrap="square">
            <a:spAutoFit/>
          </a:bodyPr>
          <a:lstStyle/>
          <a:p>
            <a:pPr algn="just"/>
            <a:r>
              <a:rPr lang="es-MX" dirty="0" smtClean="0">
                <a:latin typeface="Century Gothic"/>
                <a:cs typeface="Century Gothic"/>
              </a:rPr>
              <a:t>El </a:t>
            </a:r>
            <a:r>
              <a:rPr lang="es-MX" dirty="0">
                <a:latin typeface="Century Gothic"/>
                <a:cs typeface="Century Gothic"/>
              </a:rPr>
              <a:t>catalogo esta precargado y disponible para resolver el ejercicio</a:t>
            </a:r>
            <a:r>
              <a:rPr lang="es-MX" b="1" dirty="0">
                <a:latin typeface="Century Gothic"/>
                <a:cs typeface="Century Gothic"/>
              </a:rPr>
              <a:t>, se recomienda no hacer modificaciones</a:t>
            </a:r>
            <a:r>
              <a:rPr lang="es-MX" dirty="0" smtClean="0">
                <a:latin typeface="Century Gothic"/>
                <a:cs typeface="Century Gothic"/>
              </a:rPr>
              <a:t>. </a:t>
            </a:r>
          </a:p>
          <a:p>
            <a:pPr algn="just">
              <a:buClr>
                <a:schemeClr val="accent1"/>
              </a:buClr>
              <a:buSzPct val="80000"/>
            </a:pPr>
            <a:endParaRPr lang="es-MX" dirty="0">
              <a:latin typeface="Century Gothic"/>
              <a:cs typeface="Century Gothic"/>
            </a:endParaRPr>
          </a:p>
        </p:txBody>
      </p:sp>
      <p:sp>
        <p:nvSpPr>
          <p:cNvPr id="7" name="TextBox 6"/>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Ciclo Contable: Catálogo</a:t>
            </a:r>
            <a:endParaRPr lang="es-MX" sz="3200" dirty="0">
              <a:solidFill>
                <a:srgbClr val="FFFFFF"/>
              </a:solidFill>
              <a:latin typeface="Century Gothic"/>
              <a:cs typeface="Century Gothic"/>
            </a:endParaRPr>
          </a:p>
        </p:txBody>
      </p:sp>
      <p:sp>
        <p:nvSpPr>
          <p:cNvPr id="9" name="TextBox 8"/>
          <p:cNvSpPr txBox="1"/>
          <p:nvPr/>
        </p:nvSpPr>
        <p:spPr>
          <a:xfrm>
            <a:off x="6081059" y="2013582"/>
            <a:ext cx="2764118" cy="3693319"/>
          </a:xfrm>
          <a:prstGeom prst="rect">
            <a:avLst/>
          </a:prstGeom>
          <a:noFill/>
        </p:spPr>
        <p:txBody>
          <a:bodyPr wrap="square" rtlCol="0">
            <a:spAutoFit/>
          </a:bodyPr>
          <a:lstStyle/>
          <a:p>
            <a:pPr algn="just"/>
            <a:r>
              <a:rPr lang="es-MX" dirty="0" smtClean="0">
                <a:latin typeface="Century Gothic"/>
                <a:cs typeface="Century Gothic"/>
              </a:rPr>
              <a:t>Se tiene la opción de modificar el catálogo de cuentas, se puede </a:t>
            </a:r>
            <a:r>
              <a:rPr lang="es-MX" b="1" dirty="0" smtClean="0">
                <a:latin typeface="Century Gothic"/>
                <a:cs typeface="Century Gothic"/>
              </a:rPr>
              <a:t>agregar o borrar </a:t>
            </a:r>
            <a:r>
              <a:rPr lang="es-MX" dirty="0" smtClean="0">
                <a:latin typeface="Century Gothic"/>
                <a:cs typeface="Century Gothic"/>
              </a:rPr>
              <a:t>la cuenta que se desee.</a:t>
            </a:r>
          </a:p>
          <a:p>
            <a:pPr algn="just"/>
            <a:endParaRPr lang="es-MX" dirty="0">
              <a:latin typeface="Century Gothic"/>
              <a:cs typeface="Century Gothic"/>
            </a:endParaRPr>
          </a:p>
          <a:p>
            <a:pPr algn="just"/>
            <a:r>
              <a:rPr lang="es-MX" dirty="0" smtClean="0">
                <a:latin typeface="Century Gothic"/>
                <a:cs typeface="Century Gothic"/>
              </a:rPr>
              <a:t>En el apartado de </a:t>
            </a:r>
            <a:r>
              <a:rPr lang="es-MX" b="1" dirty="0" smtClean="0">
                <a:latin typeface="Century Gothic"/>
                <a:cs typeface="Century Gothic"/>
              </a:rPr>
              <a:t>Totales</a:t>
            </a:r>
            <a:r>
              <a:rPr lang="es-MX" dirty="0" smtClean="0">
                <a:latin typeface="Century Gothic"/>
                <a:cs typeface="Century Gothic"/>
              </a:rPr>
              <a:t>, se pueden observar, a manera de comprobación los saldos acumulados hasta el momento en el ejercicio.</a:t>
            </a:r>
            <a:endParaRPr lang="es-MX" dirty="0">
              <a:latin typeface="Century Gothic"/>
              <a:cs typeface="Century Gothic"/>
            </a:endParaRPr>
          </a:p>
        </p:txBody>
      </p:sp>
      <p:sp>
        <p:nvSpPr>
          <p:cNvPr id="10" name="Oval 9"/>
          <p:cNvSpPr/>
          <p:nvPr/>
        </p:nvSpPr>
        <p:spPr>
          <a:xfrm>
            <a:off x="4213412" y="4631766"/>
            <a:ext cx="657412" cy="433294"/>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Oval 10"/>
          <p:cNvSpPr/>
          <p:nvPr/>
        </p:nvSpPr>
        <p:spPr>
          <a:xfrm>
            <a:off x="4975413" y="4631766"/>
            <a:ext cx="582705" cy="433294"/>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537882" y="5065060"/>
            <a:ext cx="911412" cy="343646"/>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443540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944" y="1090560"/>
            <a:ext cx="8755528" cy="1200329"/>
          </a:xfrm>
          <a:prstGeom prst="rect">
            <a:avLst/>
          </a:prstGeom>
        </p:spPr>
        <p:txBody>
          <a:bodyPr wrap="square">
            <a:spAutoFit/>
          </a:bodyPr>
          <a:lstStyle/>
          <a:p>
            <a:pPr algn="just"/>
            <a:r>
              <a:rPr lang="es-MX" dirty="0">
                <a:latin typeface="Century Gothic"/>
                <a:cs typeface="Century Gothic"/>
              </a:rPr>
              <a:t>Si se desea </a:t>
            </a:r>
            <a:r>
              <a:rPr lang="es-MX" u="sng" dirty="0">
                <a:latin typeface="Century Gothic"/>
                <a:cs typeface="Century Gothic"/>
              </a:rPr>
              <a:t>agregar una cuenta </a:t>
            </a:r>
            <a:r>
              <a:rPr lang="es-MX" dirty="0">
                <a:latin typeface="Century Gothic"/>
                <a:cs typeface="Century Gothic"/>
              </a:rPr>
              <a:t>al </a:t>
            </a:r>
            <a:r>
              <a:rPr lang="es-MX" dirty="0" smtClean="0">
                <a:latin typeface="Century Gothic"/>
                <a:cs typeface="Century Gothic"/>
              </a:rPr>
              <a:t>catálogo: </a:t>
            </a:r>
            <a:r>
              <a:rPr lang="es-MX" b="1" dirty="0" smtClean="0">
                <a:solidFill>
                  <a:srgbClr val="80B606"/>
                </a:solidFill>
                <a:latin typeface="Century Gothic"/>
                <a:cs typeface="Century Gothic"/>
              </a:rPr>
              <a:t>Dar Click en “Agregar” </a:t>
            </a:r>
            <a:r>
              <a:rPr lang="es-MX" dirty="0" smtClean="0">
                <a:latin typeface="Century Gothic"/>
                <a:cs typeface="Century Gothic"/>
              </a:rPr>
              <a:t>en el ícono que aparece en la pantalla de catálogo y se desplegará la siguiente ventana, donde se debe completar  la información referente a la nueva cuenta</a:t>
            </a:r>
            <a:r>
              <a:rPr lang="es-MX" b="1" dirty="0" smtClean="0">
                <a:solidFill>
                  <a:srgbClr val="80B606"/>
                </a:solidFill>
                <a:latin typeface="Century Gothic"/>
                <a:cs typeface="Century Gothic"/>
              </a:rPr>
              <a:t>. Dar click en “Agregar”</a:t>
            </a:r>
            <a:r>
              <a:rPr lang="es-MX" dirty="0" smtClean="0">
                <a:latin typeface="Century Gothic"/>
                <a:cs typeface="Century Gothic"/>
              </a:rPr>
              <a:t> para finalizar.</a:t>
            </a:r>
            <a:endParaRPr lang="en-US" dirty="0"/>
          </a:p>
        </p:txBody>
      </p:sp>
      <p:pic>
        <p:nvPicPr>
          <p:cNvPr id="3" name="Picture 2"/>
          <p:cNvPicPr>
            <a:picLocks noChangeAspect="1"/>
          </p:cNvPicPr>
          <p:nvPr/>
        </p:nvPicPr>
        <p:blipFill>
          <a:blip r:embed="rId2"/>
          <a:stretch>
            <a:fillRect/>
          </a:stretch>
        </p:blipFill>
        <p:spPr>
          <a:xfrm>
            <a:off x="2584826" y="2465294"/>
            <a:ext cx="2749175" cy="3978989"/>
          </a:xfrm>
          <a:prstGeom prst="rect">
            <a:avLst/>
          </a:prstGeom>
        </p:spPr>
      </p:pic>
      <p:sp>
        <p:nvSpPr>
          <p:cNvPr id="4" name="TextBox 3"/>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Ciclo Contable: Catálogo</a:t>
            </a:r>
            <a:endParaRPr lang="es-MX" sz="3200" dirty="0">
              <a:solidFill>
                <a:srgbClr val="FFFFFF"/>
              </a:solidFill>
              <a:latin typeface="Century Gothic"/>
              <a:cs typeface="Century Gothic"/>
            </a:endParaRPr>
          </a:p>
        </p:txBody>
      </p:sp>
      <p:sp>
        <p:nvSpPr>
          <p:cNvPr id="5" name="TextBox 4"/>
          <p:cNvSpPr txBox="1"/>
          <p:nvPr/>
        </p:nvSpPr>
        <p:spPr>
          <a:xfrm>
            <a:off x="298827" y="2426225"/>
            <a:ext cx="1942350" cy="830997"/>
          </a:xfrm>
          <a:prstGeom prst="rect">
            <a:avLst/>
          </a:prstGeom>
          <a:noFill/>
        </p:spPr>
        <p:txBody>
          <a:bodyPr wrap="square" rtlCol="0">
            <a:spAutoFit/>
          </a:bodyPr>
          <a:lstStyle/>
          <a:p>
            <a:pPr algn="just"/>
            <a:r>
              <a:rPr lang="es-MX" sz="1600" b="1" dirty="0" smtClean="0">
                <a:solidFill>
                  <a:srgbClr val="80B606"/>
                </a:solidFill>
                <a:latin typeface="Century Gothic"/>
                <a:cs typeface="Century Gothic"/>
              </a:rPr>
              <a:t>2.Nombre </a:t>
            </a:r>
            <a:r>
              <a:rPr lang="es-MX" sz="1600" dirty="0" smtClean="0">
                <a:latin typeface="Century Gothic"/>
                <a:cs typeface="Century Gothic"/>
              </a:rPr>
              <a:t>deseado de la nueva cuenta</a:t>
            </a:r>
            <a:r>
              <a:rPr lang="es-MX" sz="1600" dirty="0" smtClean="0"/>
              <a:t>.</a:t>
            </a:r>
            <a:endParaRPr lang="es-MX" sz="1600" dirty="0"/>
          </a:p>
        </p:txBody>
      </p:sp>
      <p:sp>
        <p:nvSpPr>
          <p:cNvPr id="6" name="TextBox 5"/>
          <p:cNvSpPr txBox="1"/>
          <p:nvPr/>
        </p:nvSpPr>
        <p:spPr>
          <a:xfrm>
            <a:off x="283884" y="3398576"/>
            <a:ext cx="2121645" cy="1569660"/>
          </a:xfrm>
          <a:prstGeom prst="rect">
            <a:avLst/>
          </a:prstGeom>
          <a:noFill/>
        </p:spPr>
        <p:txBody>
          <a:bodyPr wrap="square" rtlCol="0">
            <a:spAutoFit/>
          </a:bodyPr>
          <a:lstStyle/>
          <a:p>
            <a:pPr algn="just"/>
            <a:r>
              <a:rPr lang="es-MX" sz="1600" b="1" dirty="0" smtClean="0">
                <a:solidFill>
                  <a:srgbClr val="80B606"/>
                </a:solidFill>
                <a:latin typeface="Century Gothic"/>
                <a:cs typeface="Century Gothic"/>
              </a:rPr>
              <a:t>3.Monto inicial</a:t>
            </a:r>
            <a:r>
              <a:rPr lang="es-MX" sz="1600" dirty="0" smtClean="0">
                <a:latin typeface="Century Gothic"/>
                <a:cs typeface="Century Gothic"/>
              </a:rPr>
              <a:t>, recordar que el monto se ve reflejado en los saldos totales de la pantalla anterior</a:t>
            </a:r>
            <a:endParaRPr lang="es-MX" sz="1600" dirty="0">
              <a:latin typeface="Century Gothic"/>
              <a:cs typeface="Century Gothic"/>
            </a:endParaRPr>
          </a:p>
        </p:txBody>
      </p:sp>
      <p:sp>
        <p:nvSpPr>
          <p:cNvPr id="7" name="TextBox 6"/>
          <p:cNvSpPr txBox="1"/>
          <p:nvPr/>
        </p:nvSpPr>
        <p:spPr>
          <a:xfrm>
            <a:off x="268944" y="5049129"/>
            <a:ext cx="2136585" cy="830997"/>
          </a:xfrm>
          <a:prstGeom prst="rect">
            <a:avLst/>
          </a:prstGeom>
          <a:noFill/>
        </p:spPr>
        <p:txBody>
          <a:bodyPr wrap="square" rtlCol="0">
            <a:spAutoFit/>
          </a:bodyPr>
          <a:lstStyle/>
          <a:p>
            <a:pPr algn="just"/>
            <a:r>
              <a:rPr lang="es-MX" sz="1600" b="1" dirty="0" smtClean="0">
                <a:solidFill>
                  <a:srgbClr val="80B606"/>
                </a:solidFill>
                <a:latin typeface="Century Gothic"/>
                <a:cs typeface="Century Gothic"/>
              </a:rPr>
              <a:t>4.Tipo de Saldo </a:t>
            </a:r>
            <a:r>
              <a:rPr lang="es-MX" sz="1600" dirty="0" smtClean="0">
                <a:latin typeface="Century Gothic"/>
                <a:cs typeface="Century Gothic"/>
              </a:rPr>
              <a:t>y 5.</a:t>
            </a:r>
            <a:r>
              <a:rPr lang="es-MX" sz="1600" b="1" dirty="0" smtClean="0">
                <a:solidFill>
                  <a:srgbClr val="80B606"/>
                </a:solidFill>
                <a:latin typeface="Century Gothic"/>
                <a:cs typeface="Century Gothic"/>
              </a:rPr>
              <a:t>Naturaleza</a:t>
            </a:r>
            <a:r>
              <a:rPr lang="es-MX" sz="1600" dirty="0" smtClean="0">
                <a:latin typeface="Century Gothic"/>
                <a:cs typeface="Century Gothic"/>
              </a:rPr>
              <a:t> de la nueva cuenta.</a:t>
            </a:r>
            <a:endParaRPr lang="es-MX" sz="1600" dirty="0">
              <a:latin typeface="Century Gothic"/>
              <a:cs typeface="Century Gothic"/>
            </a:endParaRPr>
          </a:p>
        </p:txBody>
      </p:sp>
      <p:sp>
        <p:nvSpPr>
          <p:cNvPr id="8" name="TextBox 7"/>
          <p:cNvSpPr txBox="1"/>
          <p:nvPr/>
        </p:nvSpPr>
        <p:spPr>
          <a:xfrm>
            <a:off x="5468470" y="2485197"/>
            <a:ext cx="3436471" cy="3539430"/>
          </a:xfrm>
          <a:prstGeom prst="rect">
            <a:avLst/>
          </a:prstGeom>
          <a:noFill/>
        </p:spPr>
        <p:txBody>
          <a:bodyPr wrap="square" rtlCol="0">
            <a:spAutoFit/>
          </a:bodyPr>
          <a:lstStyle/>
          <a:p>
            <a:pPr algn="just"/>
            <a:r>
              <a:rPr lang="es-MX" sz="1600" b="1" dirty="0" smtClean="0">
                <a:solidFill>
                  <a:srgbClr val="80B606"/>
                </a:solidFill>
                <a:latin typeface="Century Gothic"/>
                <a:cs typeface="Century Gothic"/>
              </a:rPr>
              <a:t>1.Número: </a:t>
            </a:r>
            <a:r>
              <a:rPr lang="es-MX" sz="1600" dirty="0" smtClean="0">
                <a:latin typeface="Century Gothic"/>
                <a:cs typeface="Century Gothic"/>
              </a:rPr>
              <a:t>Se deberá indicar un número de cuenta, el cual tiene como objetivo organizar la cuenta en la posición correcta dentro del catálogo dependiendo de la naturaleza y tipo de la cuenta.</a:t>
            </a:r>
          </a:p>
          <a:p>
            <a:pPr algn="just"/>
            <a:r>
              <a:rPr lang="es-MX" sz="1600" b="1" dirty="0" smtClean="0">
                <a:latin typeface="Century Gothic"/>
                <a:cs typeface="Century Gothic"/>
              </a:rPr>
              <a:t>Por ejemplo: </a:t>
            </a:r>
            <a:r>
              <a:rPr lang="es-MX" sz="1600" dirty="0" smtClean="0">
                <a:latin typeface="Century Gothic"/>
                <a:cs typeface="Century Gothic"/>
              </a:rPr>
              <a:t>Inversiones Temporales, debe ir entre bancos (1100) y clientes (1110), por lo que se debe asignar un número en coherencia con estas dos cuentas, es decir: 1101.</a:t>
            </a:r>
            <a:endParaRPr lang="es-MX" sz="1600" dirty="0">
              <a:latin typeface="Century Gothic"/>
              <a:cs typeface="Century Gothic"/>
            </a:endParaRPr>
          </a:p>
        </p:txBody>
      </p:sp>
      <p:sp>
        <p:nvSpPr>
          <p:cNvPr id="10" name="TextBox 9"/>
          <p:cNvSpPr txBox="1"/>
          <p:nvPr/>
        </p:nvSpPr>
        <p:spPr>
          <a:xfrm>
            <a:off x="4840941" y="3077882"/>
            <a:ext cx="28388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Century Gothic"/>
                <a:cs typeface="Century Gothic"/>
              </a:rPr>
              <a:t>1</a:t>
            </a:r>
            <a:endParaRPr lang="en-US" b="1" dirty="0">
              <a:latin typeface="Century Gothic"/>
              <a:cs typeface="Century Gothic"/>
            </a:endParaRPr>
          </a:p>
        </p:txBody>
      </p:sp>
      <p:sp>
        <p:nvSpPr>
          <p:cNvPr id="11" name="TextBox 10"/>
          <p:cNvSpPr txBox="1"/>
          <p:nvPr/>
        </p:nvSpPr>
        <p:spPr>
          <a:xfrm>
            <a:off x="2569885" y="3349555"/>
            <a:ext cx="3436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Century Gothic"/>
                <a:cs typeface="Century Gothic"/>
              </a:rPr>
              <a:t>2</a:t>
            </a:r>
            <a:endParaRPr lang="en-US" dirty="0">
              <a:latin typeface="Century Gothic"/>
              <a:cs typeface="Century Gothic"/>
            </a:endParaRPr>
          </a:p>
        </p:txBody>
      </p:sp>
      <p:sp>
        <p:nvSpPr>
          <p:cNvPr id="12" name="TextBox 11"/>
          <p:cNvSpPr txBox="1"/>
          <p:nvPr/>
        </p:nvSpPr>
        <p:spPr>
          <a:xfrm>
            <a:off x="2599767" y="3816546"/>
            <a:ext cx="34364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Century Gothic"/>
                <a:cs typeface="Century Gothic"/>
              </a:rPr>
              <a:t>3</a:t>
            </a:r>
            <a:endParaRPr lang="en-US" dirty="0">
              <a:latin typeface="Century Gothic"/>
              <a:cs typeface="Century Gothic"/>
            </a:endParaRPr>
          </a:p>
        </p:txBody>
      </p:sp>
      <p:sp>
        <p:nvSpPr>
          <p:cNvPr id="13" name="TextBox 12"/>
          <p:cNvSpPr txBox="1"/>
          <p:nvPr/>
        </p:nvSpPr>
        <p:spPr>
          <a:xfrm>
            <a:off x="3795059" y="4185878"/>
            <a:ext cx="298823"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latin typeface="Century Gothic"/>
                <a:cs typeface="Century Gothic"/>
              </a:rPr>
              <a:t>4</a:t>
            </a:r>
            <a:endParaRPr lang="en-US" dirty="0">
              <a:latin typeface="Century Gothic"/>
              <a:cs typeface="Century Gothic"/>
            </a:endParaRPr>
          </a:p>
        </p:txBody>
      </p:sp>
      <p:sp>
        <p:nvSpPr>
          <p:cNvPr id="14" name="TextBox 13"/>
          <p:cNvSpPr txBox="1"/>
          <p:nvPr/>
        </p:nvSpPr>
        <p:spPr>
          <a:xfrm>
            <a:off x="2734235" y="5429901"/>
            <a:ext cx="328706" cy="3672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Century Gothic"/>
                <a:cs typeface="Century Gothic"/>
              </a:rPr>
              <a:t>5</a:t>
            </a:r>
          </a:p>
        </p:txBody>
      </p:sp>
      <p:sp>
        <p:nvSpPr>
          <p:cNvPr id="15" name="Oval 14"/>
          <p:cNvSpPr/>
          <p:nvPr/>
        </p:nvSpPr>
        <p:spPr>
          <a:xfrm>
            <a:off x="3466352" y="6024626"/>
            <a:ext cx="881529" cy="579373"/>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241202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8589" y="1895116"/>
            <a:ext cx="5513293" cy="4006650"/>
          </a:xfrm>
          <a:prstGeom prst="rect">
            <a:avLst/>
          </a:prstGeom>
        </p:spPr>
      </p:pic>
      <p:sp>
        <p:nvSpPr>
          <p:cNvPr id="3" name="TextBox 2"/>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Ciclo Contable: Catálogo</a:t>
            </a:r>
            <a:endParaRPr lang="es-MX" sz="3200" dirty="0">
              <a:solidFill>
                <a:srgbClr val="FFFFFF"/>
              </a:solidFill>
              <a:latin typeface="Century Gothic"/>
              <a:cs typeface="Century Gothic"/>
            </a:endParaRPr>
          </a:p>
        </p:txBody>
      </p:sp>
      <p:sp>
        <p:nvSpPr>
          <p:cNvPr id="4" name="TextBox 3"/>
          <p:cNvSpPr txBox="1"/>
          <p:nvPr/>
        </p:nvSpPr>
        <p:spPr>
          <a:xfrm>
            <a:off x="358587" y="1191433"/>
            <a:ext cx="8546353" cy="661272"/>
          </a:xfrm>
          <a:prstGeom prst="rect">
            <a:avLst/>
          </a:prstGeom>
          <a:noFill/>
        </p:spPr>
        <p:txBody>
          <a:bodyPr wrap="square" rtlCol="0">
            <a:spAutoFit/>
          </a:bodyPr>
          <a:lstStyle/>
          <a:p>
            <a:r>
              <a:rPr lang="es-MX" u="sng" dirty="0" smtClean="0">
                <a:latin typeface="Century Gothic"/>
                <a:cs typeface="Century Gothic"/>
              </a:rPr>
              <a:t>Para borrar una cuenta</a:t>
            </a:r>
            <a:r>
              <a:rPr lang="es-MX" dirty="0" smtClean="0">
                <a:latin typeface="Century Gothic"/>
                <a:cs typeface="Century Gothic"/>
              </a:rPr>
              <a:t>, Se debe </a:t>
            </a:r>
            <a:r>
              <a:rPr lang="es-MX" b="1" dirty="0" smtClean="0">
                <a:solidFill>
                  <a:srgbClr val="80B606"/>
                </a:solidFill>
                <a:latin typeface="Century Gothic"/>
                <a:cs typeface="Century Gothic"/>
              </a:rPr>
              <a:t>dar click en la cuenta</a:t>
            </a:r>
            <a:r>
              <a:rPr lang="es-MX" dirty="0" smtClean="0">
                <a:latin typeface="Century Gothic"/>
                <a:cs typeface="Century Gothic"/>
              </a:rPr>
              <a:t> que se desea eliminar y posteriormente </a:t>
            </a:r>
            <a:r>
              <a:rPr lang="es-MX" b="1" dirty="0" smtClean="0">
                <a:solidFill>
                  <a:srgbClr val="80B606"/>
                </a:solidFill>
                <a:latin typeface="Century Gothic"/>
                <a:cs typeface="Century Gothic"/>
              </a:rPr>
              <a:t>dar click en Borrar</a:t>
            </a:r>
            <a:r>
              <a:rPr lang="es-MX" dirty="0" smtClean="0">
                <a:latin typeface="Century Gothic"/>
                <a:cs typeface="Century Gothic"/>
              </a:rPr>
              <a:t>.</a:t>
            </a:r>
            <a:endParaRPr lang="es-MX" dirty="0">
              <a:latin typeface="Century Gothic"/>
              <a:cs typeface="Century Gothic"/>
            </a:endParaRPr>
          </a:p>
        </p:txBody>
      </p:sp>
      <p:sp>
        <p:nvSpPr>
          <p:cNvPr id="5" name="Oval 4"/>
          <p:cNvSpPr/>
          <p:nvPr/>
        </p:nvSpPr>
        <p:spPr>
          <a:xfrm>
            <a:off x="4990354" y="4631764"/>
            <a:ext cx="657413" cy="463177"/>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606368" y="6023089"/>
            <a:ext cx="5997631" cy="769441"/>
          </a:xfrm>
          <a:prstGeom prst="rect">
            <a:avLst/>
          </a:prstGeom>
          <a:noFill/>
        </p:spPr>
        <p:txBody>
          <a:bodyPr wrap="square" rtlCol="0">
            <a:spAutoFit/>
          </a:bodyPr>
          <a:lstStyle/>
          <a:p>
            <a:r>
              <a:rPr lang="es-MX" sz="1600" b="1" dirty="0" smtClean="0">
                <a:solidFill>
                  <a:srgbClr val="FF0000"/>
                </a:solidFill>
                <a:latin typeface="Century Gothic"/>
                <a:cs typeface="Century Gothic"/>
              </a:rPr>
              <a:t>Nota: </a:t>
            </a:r>
            <a:r>
              <a:rPr lang="es-MX" sz="1400" dirty="0" smtClean="0">
                <a:latin typeface="Century Gothic"/>
                <a:cs typeface="Century Gothic"/>
              </a:rPr>
              <a:t>Cuando se realiza un cambio y no se ha guardado, se mostrará el ícono, para avisar que se ha realizado una modificación sin ser guardada.</a:t>
            </a:r>
            <a:endParaRPr lang="es-MX" sz="1400" dirty="0">
              <a:latin typeface="Century Gothic"/>
              <a:cs typeface="Century Gothic"/>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4311" y="6271098"/>
            <a:ext cx="432058" cy="275628"/>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068670" y="4751294"/>
            <a:ext cx="1409199" cy="1997412"/>
          </a:xfrm>
          <a:prstGeom prst="rect">
            <a:avLst/>
          </a:prstGeom>
        </p:spPr>
      </p:pic>
      <p:sp>
        <p:nvSpPr>
          <p:cNvPr id="9" name="TextBox 8"/>
          <p:cNvSpPr txBox="1"/>
          <p:nvPr/>
        </p:nvSpPr>
        <p:spPr>
          <a:xfrm>
            <a:off x="5871882" y="1971757"/>
            <a:ext cx="3171680" cy="830997"/>
          </a:xfrm>
          <a:prstGeom prst="rect">
            <a:avLst/>
          </a:prstGeom>
          <a:noFill/>
        </p:spPr>
        <p:txBody>
          <a:bodyPr wrap="square" rtlCol="0">
            <a:spAutoFit/>
          </a:bodyPr>
          <a:lstStyle/>
          <a:p>
            <a:pPr algn="just"/>
            <a:r>
              <a:rPr lang="es-MX" sz="1600" b="1" dirty="0" smtClean="0">
                <a:latin typeface="Century Gothic"/>
                <a:cs typeface="Century Gothic"/>
              </a:rPr>
              <a:t>a. Para guardar </a:t>
            </a:r>
            <a:r>
              <a:rPr lang="es-MX" sz="1600" dirty="0" smtClean="0">
                <a:latin typeface="Century Gothic"/>
                <a:cs typeface="Century Gothic"/>
              </a:rPr>
              <a:t>un cambio, en el menú principal </a:t>
            </a:r>
            <a:r>
              <a:rPr lang="es-MX" sz="1600" b="1" dirty="0" smtClean="0">
                <a:solidFill>
                  <a:srgbClr val="80B606"/>
                </a:solidFill>
                <a:latin typeface="Century Gothic"/>
                <a:cs typeface="Century Gothic"/>
              </a:rPr>
              <a:t>dar click “Archivo” y “Guardar”</a:t>
            </a:r>
            <a:r>
              <a:rPr lang="es-MX" sz="1600" dirty="0" smtClean="0">
                <a:latin typeface="Century Gothic"/>
                <a:cs typeface="Century Gothic"/>
              </a:rPr>
              <a:t>.</a:t>
            </a:r>
            <a:endParaRPr lang="es-MX" sz="1600" dirty="0">
              <a:latin typeface="Century Gothic"/>
              <a:cs typeface="Century Gothic"/>
            </a:endParaRPr>
          </a:p>
        </p:txBody>
      </p:sp>
      <p:sp>
        <p:nvSpPr>
          <p:cNvPr id="10" name="TextBox 9"/>
          <p:cNvSpPr txBox="1"/>
          <p:nvPr/>
        </p:nvSpPr>
        <p:spPr>
          <a:xfrm>
            <a:off x="5935805" y="2802754"/>
            <a:ext cx="2969135" cy="1815882"/>
          </a:xfrm>
          <a:prstGeom prst="rect">
            <a:avLst/>
          </a:prstGeom>
          <a:noFill/>
        </p:spPr>
        <p:txBody>
          <a:bodyPr wrap="square" rtlCol="0">
            <a:spAutoFit/>
          </a:bodyPr>
          <a:lstStyle/>
          <a:p>
            <a:pPr algn="just"/>
            <a:r>
              <a:rPr lang="es-MX" sz="1600" b="1" dirty="0" smtClean="0">
                <a:latin typeface="Century Gothic"/>
                <a:cs typeface="Century Gothic"/>
              </a:rPr>
              <a:t>b. </a:t>
            </a:r>
            <a:r>
              <a:rPr lang="es-MX" sz="1600" dirty="0" smtClean="0">
                <a:latin typeface="Century Gothic"/>
                <a:cs typeface="Century Gothic"/>
              </a:rPr>
              <a:t>Se tiene la opción de </a:t>
            </a:r>
            <a:r>
              <a:rPr lang="es-MX" sz="1600" b="1" dirty="0" smtClean="0">
                <a:latin typeface="Century Gothic"/>
                <a:cs typeface="Century Gothic"/>
              </a:rPr>
              <a:t>imprimir</a:t>
            </a:r>
            <a:r>
              <a:rPr lang="es-MX" sz="1600" dirty="0" smtClean="0">
                <a:latin typeface="Century Gothic"/>
                <a:cs typeface="Century Gothic"/>
              </a:rPr>
              <a:t> el catálogo de cuentas. </a:t>
            </a:r>
            <a:r>
              <a:rPr lang="es-MX" sz="1600" b="1" dirty="0" smtClean="0">
                <a:solidFill>
                  <a:srgbClr val="80B606"/>
                </a:solidFill>
                <a:latin typeface="Century Gothic"/>
                <a:cs typeface="Century Gothic"/>
              </a:rPr>
              <a:t>Dar click en “Archivo” e imprimir” </a:t>
            </a:r>
            <a:r>
              <a:rPr lang="es-MX" sz="1600" dirty="0" smtClean="0">
                <a:latin typeface="Century Gothic"/>
                <a:cs typeface="Century Gothic"/>
              </a:rPr>
              <a:t>y se desplegará la ventana correspondiente a la impresora configurada.</a:t>
            </a:r>
            <a:endParaRPr lang="es-MX" sz="1600" dirty="0">
              <a:latin typeface="Century Gothic"/>
              <a:cs typeface="Century Gothic"/>
            </a:endParaRPr>
          </a:p>
        </p:txBody>
      </p:sp>
      <p:sp>
        <p:nvSpPr>
          <p:cNvPr id="11" name="TextBox 10"/>
          <p:cNvSpPr txBox="1"/>
          <p:nvPr/>
        </p:nvSpPr>
        <p:spPr>
          <a:xfrm>
            <a:off x="6604000" y="5503333"/>
            <a:ext cx="464670" cy="369332"/>
          </a:xfrm>
          <a:prstGeom prst="rect">
            <a:avLst/>
          </a:prstGeom>
          <a:noFill/>
        </p:spPr>
        <p:txBody>
          <a:bodyPr wrap="square" rtlCol="0">
            <a:spAutoFit/>
          </a:bodyPr>
          <a:lstStyle/>
          <a:p>
            <a:r>
              <a:rPr lang="en-US" dirty="0" smtClean="0">
                <a:latin typeface="Century Gothic"/>
                <a:cs typeface="Century Gothic"/>
              </a:rPr>
              <a:t>a.</a:t>
            </a:r>
            <a:endParaRPr lang="en-US" dirty="0">
              <a:latin typeface="Century Gothic"/>
              <a:cs typeface="Century Gothic"/>
            </a:endParaRPr>
          </a:p>
        </p:txBody>
      </p:sp>
      <p:sp>
        <p:nvSpPr>
          <p:cNvPr id="13" name="TextBox 12"/>
          <p:cNvSpPr txBox="1"/>
          <p:nvPr/>
        </p:nvSpPr>
        <p:spPr>
          <a:xfrm>
            <a:off x="6604000" y="5901766"/>
            <a:ext cx="464670" cy="369332"/>
          </a:xfrm>
          <a:prstGeom prst="rect">
            <a:avLst/>
          </a:prstGeom>
          <a:noFill/>
        </p:spPr>
        <p:txBody>
          <a:bodyPr wrap="square" rtlCol="0">
            <a:spAutoFit/>
          </a:bodyPr>
          <a:lstStyle/>
          <a:p>
            <a:r>
              <a:rPr lang="en-US" dirty="0" smtClean="0">
                <a:latin typeface="Century Gothic"/>
                <a:cs typeface="Century Gothic"/>
              </a:rPr>
              <a:t>b.</a:t>
            </a:r>
            <a:endParaRPr lang="en-US" dirty="0">
              <a:latin typeface="Century Gothic"/>
              <a:cs typeface="Century Gothic"/>
            </a:endParaRPr>
          </a:p>
        </p:txBody>
      </p:sp>
      <p:sp>
        <p:nvSpPr>
          <p:cNvPr id="12" name="Action Button: Home 11">
            <a:hlinkClick r:id="rId5" action="ppaction://hlinksldjump" highlightClick="1"/>
          </p:cNvPr>
          <p:cNvSpPr/>
          <p:nvPr/>
        </p:nvSpPr>
        <p:spPr>
          <a:xfrm>
            <a:off x="239058" y="119530"/>
            <a:ext cx="254129" cy="303229"/>
          </a:xfrm>
          <a:prstGeom prst="actionButtonHom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Action Button: Return 13">
            <a:hlinkClick r:id="rId6" action="ppaction://hlinksldjump" highlightClick="1"/>
          </p:cNvPr>
          <p:cNvSpPr/>
          <p:nvPr/>
        </p:nvSpPr>
        <p:spPr>
          <a:xfrm>
            <a:off x="606369" y="119530"/>
            <a:ext cx="295310" cy="303229"/>
          </a:xfrm>
          <a:prstGeom prst="actionButtonRetur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5515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Ciclo Contable: Diario</a:t>
            </a:r>
            <a:endParaRPr lang="es-MX" sz="3200" dirty="0">
              <a:solidFill>
                <a:srgbClr val="FFFFFF"/>
              </a:solidFill>
              <a:latin typeface="Century Gothic"/>
              <a:cs typeface="Century Gothic"/>
            </a:endParaRPr>
          </a:p>
        </p:txBody>
      </p:sp>
      <p:pic>
        <p:nvPicPr>
          <p:cNvPr id="3" name="Picture 2"/>
          <p:cNvPicPr>
            <a:picLocks noChangeAspect="1"/>
          </p:cNvPicPr>
          <p:nvPr/>
        </p:nvPicPr>
        <p:blipFill>
          <a:blip r:embed="rId2"/>
          <a:stretch>
            <a:fillRect/>
          </a:stretch>
        </p:blipFill>
        <p:spPr>
          <a:xfrm>
            <a:off x="432547" y="2470666"/>
            <a:ext cx="553571" cy="3830711"/>
          </a:xfrm>
          <a:prstGeom prst="rect">
            <a:avLst/>
          </a:prstGeom>
        </p:spPr>
      </p:pic>
      <p:pic>
        <p:nvPicPr>
          <p:cNvPr id="4" name="Picture 3"/>
          <p:cNvPicPr>
            <a:picLocks noChangeAspect="1"/>
          </p:cNvPicPr>
          <p:nvPr/>
        </p:nvPicPr>
        <p:blipFill>
          <a:blip r:embed="rId3"/>
          <a:stretch>
            <a:fillRect/>
          </a:stretch>
        </p:blipFill>
        <p:spPr>
          <a:xfrm>
            <a:off x="1382429" y="2598290"/>
            <a:ext cx="5659015" cy="4078829"/>
          </a:xfrm>
          <a:prstGeom prst="rect">
            <a:avLst/>
          </a:prstGeom>
        </p:spPr>
      </p:pic>
      <p:sp>
        <p:nvSpPr>
          <p:cNvPr id="5" name="TextBox 4"/>
          <p:cNvSpPr txBox="1"/>
          <p:nvPr/>
        </p:nvSpPr>
        <p:spPr>
          <a:xfrm>
            <a:off x="432547" y="1125960"/>
            <a:ext cx="7262159" cy="369332"/>
          </a:xfrm>
          <a:prstGeom prst="rect">
            <a:avLst/>
          </a:prstGeom>
          <a:noFill/>
        </p:spPr>
        <p:txBody>
          <a:bodyPr wrap="square" rtlCol="0">
            <a:spAutoFit/>
          </a:bodyPr>
          <a:lstStyle/>
          <a:p>
            <a:endParaRPr lang="es-MX" dirty="0">
              <a:latin typeface="Century Gothic"/>
              <a:cs typeface="Century Gothic"/>
            </a:endParaRPr>
          </a:p>
        </p:txBody>
      </p:sp>
      <p:sp>
        <p:nvSpPr>
          <p:cNvPr id="6" name="TextBox 5"/>
          <p:cNvSpPr txBox="1"/>
          <p:nvPr/>
        </p:nvSpPr>
        <p:spPr>
          <a:xfrm>
            <a:off x="190083" y="1125960"/>
            <a:ext cx="8714027" cy="923330"/>
          </a:xfrm>
          <a:prstGeom prst="rect">
            <a:avLst/>
          </a:prstGeom>
          <a:noFill/>
        </p:spPr>
        <p:txBody>
          <a:bodyPr wrap="square" rtlCol="0">
            <a:spAutoFit/>
          </a:bodyPr>
          <a:lstStyle/>
          <a:p>
            <a:pPr algn="just"/>
            <a:r>
              <a:rPr lang="es-MX" dirty="0" smtClean="0">
                <a:latin typeface="Century Gothic"/>
                <a:cs typeface="Century Gothic"/>
              </a:rPr>
              <a:t>La segunda etapa en el ciclo contable corresponde al Diario, en este módulo se administra la información de las operaciones y sus registros correspondientes, derivados de los comprobantes que las acompañan.</a:t>
            </a:r>
            <a:endParaRPr lang="es-MX" dirty="0">
              <a:latin typeface="Century Gothic"/>
              <a:cs typeface="Century Gothic"/>
            </a:endParaRPr>
          </a:p>
        </p:txBody>
      </p:sp>
      <p:sp>
        <p:nvSpPr>
          <p:cNvPr id="7" name="TextBox 6"/>
          <p:cNvSpPr txBox="1"/>
          <p:nvPr/>
        </p:nvSpPr>
        <p:spPr>
          <a:xfrm>
            <a:off x="1240117" y="2101334"/>
            <a:ext cx="5946589" cy="369332"/>
          </a:xfrm>
          <a:prstGeom prst="rect">
            <a:avLst/>
          </a:prstGeom>
          <a:noFill/>
        </p:spPr>
        <p:txBody>
          <a:bodyPr wrap="square" rtlCol="0">
            <a:spAutoFit/>
          </a:bodyPr>
          <a:lstStyle/>
          <a:p>
            <a:pPr algn="just"/>
            <a:r>
              <a:rPr lang="es-MX" dirty="0" smtClean="0">
                <a:latin typeface="Century Gothic"/>
                <a:cs typeface="Century Gothic"/>
              </a:rPr>
              <a:t>El diario se compone de 2 partes, Registros y Listado</a:t>
            </a:r>
            <a:endParaRPr lang="es-MX" dirty="0">
              <a:latin typeface="Century Gothic"/>
              <a:cs typeface="Century Gothic"/>
            </a:endParaRPr>
          </a:p>
        </p:txBody>
      </p:sp>
      <p:sp>
        <p:nvSpPr>
          <p:cNvPr id="8" name="Rectangle 7"/>
          <p:cNvSpPr/>
          <p:nvPr/>
        </p:nvSpPr>
        <p:spPr>
          <a:xfrm>
            <a:off x="3541059" y="2470666"/>
            <a:ext cx="1568823" cy="442863"/>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399462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Diario: Registros</a:t>
            </a:r>
            <a:endParaRPr lang="es-MX" sz="3200" dirty="0">
              <a:solidFill>
                <a:srgbClr val="FFFFFF"/>
              </a:solidFill>
              <a:latin typeface="Century Gothic"/>
              <a:cs typeface="Century Gothic"/>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23882" y="1404472"/>
            <a:ext cx="5961651" cy="4452470"/>
          </a:xfrm>
          <a:prstGeom prst="rect">
            <a:avLst/>
          </a:prstGeom>
        </p:spPr>
      </p:pic>
      <p:sp>
        <p:nvSpPr>
          <p:cNvPr id="4" name="TextBox 3"/>
          <p:cNvSpPr txBox="1"/>
          <p:nvPr/>
        </p:nvSpPr>
        <p:spPr>
          <a:xfrm>
            <a:off x="149412" y="1553883"/>
            <a:ext cx="2674470" cy="2308324"/>
          </a:xfrm>
          <a:prstGeom prst="rect">
            <a:avLst/>
          </a:prstGeom>
          <a:noFill/>
        </p:spPr>
        <p:txBody>
          <a:bodyPr wrap="square" rtlCol="0">
            <a:spAutoFit/>
          </a:bodyPr>
          <a:lstStyle/>
          <a:p>
            <a:r>
              <a:rPr lang="es-MX" dirty="0" smtClean="0">
                <a:latin typeface="Century Gothic"/>
                <a:cs typeface="Century Gothic"/>
              </a:rPr>
              <a:t>La ventana de registros se conforma por 4 partes:</a:t>
            </a:r>
          </a:p>
          <a:p>
            <a:endParaRPr lang="es-MX" dirty="0" smtClean="0">
              <a:latin typeface="Century Gothic"/>
              <a:cs typeface="Century Gothic"/>
            </a:endParaRPr>
          </a:p>
          <a:p>
            <a:pPr marL="285750" indent="-285750">
              <a:buClr>
                <a:schemeClr val="accent1"/>
              </a:buClr>
              <a:buSzPct val="80000"/>
              <a:buFont typeface="Wingdings" charset="2"/>
              <a:buChar char="u"/>
            </a:pPr>
            <a:r>
              <a:rPr lang="es-MX" dirty="0" smtClean="0">
                <a:latin typeface="Century Gothic"/>
                <a:cs typeface="Century Gothic"/>
              </a:rPr>
              <a:t>Registro</a:t>
            </a:r>
          </a:p>
          <a:p>
            <a:pPr marL="285750" indent="-285750">
              <a:buClr>
                <a:schemeClr val="accent1"/>
              </a:buClr>
              <a:buSzPct val="80000"/>
              <a:buFont typeface="Wingdings" charset="2"/>
              <a:buChar char="u"/>
            </a:pPr>
            <a:r>
              <a:rPr lang="es-MX" dirty="0" smtClean="0">
                <a:latin typeface="Century Gothic"/>
                <a:cs typeface="Century Gothic"/>
              </a:rPr>
              <a:t>Comprobantes</a:t>
            </a:r>
          </a:p>
          <a:p>
            <a:pPr marL="285750" indent="-285750">
              <a:buClr>
                <a:schemeClr val="accent1"/>
              </a:buClr>
              <a:buSzPct val="80000"/>
              <a:buFont typeface="Wingdings" charset="2"/>
              <a:buChar char="u"/>
            </a:pPr>
            <a:r>
              <a:rPr lang="es-MX" dirty="0" smtClean="0">
                <a:latin typeface="Century Gothic"/>
                <a:cs typeface="Century Gothic"/>
              </a:rPr>
              <a:t>Contabilización</a:t>
            </a:r>
          </a:p>
          <a:p>
            <a:pPr marL="285750" indent="-285750">
              <a:buClr>
                <a:schemeClr val="accent1"/>
              </a:buClr>
              <a:buSzPct val="80000"/>
              <a:buFont typeface="Wingdings" charset="2"/>
              <a:buChar char="u"/>
            </a:pPr>
            <a:r>
              <a:rPr lang="es-MX" dirty="0" smtClean="0">
                <a:latin typeface="Century Gothic"/>
                <a:cs typeface="Century Gothic"/>
              </a:rPr>
              <a:t>Totales</a:t>
            </a:r>
            <a:endParaRPr lang="es-MX" dirty="0">
              <a:latin typeface="Century Gothic"/>
              <a:cs typeface="Century Gothic"/>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23882" y="5856942"/>
            <a:ext cx="5961651" cy="702235"/>
          </a:xfrm>
          <a:prstGeom prst="rect">
            <a:avLst/>
          </a:prstGeom>
        </p:spPr>
      </p:pic>
      <p:sp>
        <p:nvSpPr>
          <p:cNvPr id="6" name="Rectangle 5"/>
          <p:cNvSpPr/>
          <p:nvPr/>
        </p:nvSpPr>
        <p:spPr>
          <a:xfrm>
            <a:off x="2823882" y="1703294"/>
            <a:ext cx="971177" cy="493059"/>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2823882" y="3484282"/>
            <a:ext cx="1090706" cy="493059"/>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2853765" y="4141694"/>
            <a:ext cx="1060823" cy="493059"/>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2853765" y="5838266"/>
            <a:ext cx="971177" cy="246529"/>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553278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4471" y="1544900"/>
            <a:ext cx="6305176" cy="1512081"/>
          </a:xfrm>
          <a:prstGeom prst="rect">
            <a:avLst/>
          </a:prstGeom>
        </p:spPr>
      </p:pic>
      <p:sp>
        <p:nvSpPr>
          <p:cNvPr id="3" name="TextBox 2"/>
          <p:cNvSpPr txBox="1"/>
          <p:nvPr/>
        </p:nvSpPr>
        <p:spPr>
          <a:xfrm>
            <a:off x="224117" y="1888981"/>
            <a:ext cx="2226236" cy="1323439"/>
          </a:xfrm>
          <a:prstGeom prst="rect">
            <a:avLst/>
          </a:prstGeom>
          <a:noFill/>
        </p:spPr>
        <p:txBody>
          <a:bodyPr wrap="square" rtlCol="0">
            <a:spAutoFit/>
          </a:bodyPr>
          <a:lstStyle/>
          <a:p>
            <a:pPr algn="just"/>
            <a:r>
              <a:rPr lang="es-MX" sz="1600" dirty="0" smtClean="0">
                <a:latin typeface="Century Gothic"/>
                <a:cs typeface="Century Gothic"/>
              </a:rPr>
              <a:t>Este apartado tiene la opción de:</a:t>
            </a:r>
          </a:p>
          <a:p>
            <a:pPr marL="285750" indent="-285750" algn="just">
              <a:buClr>
                <a:schemeClr val="accent1"/>
              </a:buClr>
              <a:buSzPct val="80000"/>
              <a:buFont typeface="Wingdings" charset="2"/>
              <a:buChar char="u"/>
            </a:pPr>
            <a:r>
              <a:rPr lang="es-MX" sz="1600" dirty="0" smtClean="0">
                <a:latin typeface="Century Gothic"/>
                <a:cs typeface="Century Gothic"/>
              </a:rPr>
              <a:t>Agregar registro</a:t>
            </a:r>
          </a:p>
          <a:p>
            <a:pPr marL="285750" indent="-285750" algn="just">
              <a:buClr>
                <a:schemeClr val="accent1"/>
              </a:buClr>
              <a:buSzPct val="80000"/>
              <a:buFont typeface="Wingdings" charset="2"/>
              <a:buChar char="u"/>
            </a:pPr>
            <a:r>
              <a:rPr lang="es-MX" sz="1600" dirty="0" smtClean="0">
                <a:latin typeface="Century Gothic"/>
                <a:cs typeface="Century Gothic"/>
              </a:rPr>
              <a:t>Borrar registro</a:t>
            </a:r>
          </a:p>
          <a:p>
            <a:pPr marL="285750" indent="-285750" algn="just">
              <a:buClr>
                <a:schemeClr val="accent1"/>
              </a:buClr>
              <a:buSzPct val="80000"/>
              <a:buFont typeface="Wingdings" charset="2"/>
              <a:buChar char="u"/>
            </a:pPr>
            <a:r>
              <a:rPr lang="es-MX" sz="1600" dirty="0" smtClean="0">
                <a:latin typeface="Century Gothic"/>
                <a:cs typeface="Century Gothic"/>
              </a:rPr>
              <a:t>Editar registro.</a:t>
            </a:r>
            <a:endParaRPr lang="es-MX" sz="1600" dirty="0">
              <a:latin typeface="Century Gothic"/>
              <a:cs typeface="Century Gothic"/>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74471" y="3025347"/>
            <a:ext cx="6305176" cy="866588"/>
          </a:xfrm>
          <a:prstGeom prst="rect">
            <a:avLst/>
          </a:prstGeom>
        </p:spPr>
      </p:pic>
      <p:sp>
        <p:nvSpPr>
          <p:cNvPr id="6" name="Rectangle 5"/>
          <p:cNvSpPr/>
          <p:nvPr/>
        </p:nvSpPr>
        <p:spPr>
          <a:xfrm>
            <a:off x="4840941" y="2487705"/>
            <a:ext cx="1299882" cy="373529"/>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 </a:t>
            </a:r>
            <a:endParaRPr lang="en-US" dirty="0"/>
          </a:p>
        </p:txBody>
      </p:sp>
      <p:sp>
        <p:nvSpPr>
          <p:cNvPr id="8" name="Rectangle 7"/>
          <p:cNvSpPr/>
          <p:nvPr/>
        </p:nvSpPr>
        <p:spPr>
          <a:xfrm>
            <a:off x="7560236" y="2487705"/>
            <a:ext cx="1135530" cy="373529"/>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 </a:t>
            </a:r>
            <a:endParaRPr lang="en-US" dirty="0"/>
          </a:p>
        </p:txBody>
      </p:sp>
      <p:sp>
        <p:nvSpPr>
          <p:cNvPr id="9" name="Rectangle 8"/>
          <p:cNvSpPr/>
          <p:nvPr/>
        </p:nvSpPr>
        <p:spPr>
          <a:xfrm>
            <a:off x="6305176" y="2487705"/>
            <a:ext cx="1135530" cy="373529"/>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 </a:t>
            </a:r>
            <a:endParaRPr lang="en-US" dirty="0"/>
          </a:p>
        </p:txBody>
      </p:sp>
      <p:sp>
        <p:nvSpPr>
          <p:cNvPr id="10" name="Rectangle 9"/>
          <p:cNvSpPr/>
          <p:nvPr/>
        </p:nvSpPr>
        <p:spPr>
          <a:xfrm>
            <a:off x="104589" y="1218211"/>
            <a:ext cx="8904940" cy="646331"/>
          </a:xfrm>
          <a:prstGeom prst="rect">
            <a:avLst/>
          </a:prstGeom>
        </p:spPr>
        <p:txBody>
          <a:bodyPr wrap="square">
            <a:spAutoFit/>
          </a:bodyPr>
          <a:lstStyle/>
          <a:p>
            <a:pPr algn="just"/>
            <a:r>
              <a:rPr lang="es-MX" dirty="0">
                <a:latin typeface="Century Gothic"/>
                <a:cs typeface="Century Gothic"/>
              </a:rPr>
              <a:t>Este ejercicio cuenta con 100 asientos, precargados en el campo “Número/   </a:t>
            </a:r>
          </a:p>
          <a:p>
            <a:pPr algn="just"/>
            <a:r>
              <a:rPr lang="es-MX" dirty="0">
                <a:latin typeface="Century Gothic"/>
                <a:cs typeface="Century Gothic"/>
              </a:rPr>
              <a:t> Concepto”.</a:t>
            </a:r>
          </a:p>
        </p:txBody>
      </p:sp>
      <p:sp>
        <p:nvSpPr>
          <p:cNvPr id="11" name="Oval 10"/>
          <p:cNvSpPr/>
          <p:nvPr/>
        </p:nvSpPr>
        <p:spPr>
          <a:xfrm>
            <a:off x="5304118" y="3212420"/>
            <a:ext cx="1001058" cy="679515"/>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Diario: Registros</a:t>
            </a:r>
            <a:endParaRPr lang="es-MX" sz="3200" dirty="0">
              <a:solidFill>
                <a:srgbClr val="FFFFFF"/>
              </a:solidFill>
              <a:latin typeface="Century Gothic"/>
              <a:cs typeface="Century Gothic"/>
            </a:endParaRPr>
          </a:p>
        </p:txBody>
      </p:sp>
      <p:sp>
        <p:nvSpPr>
          <p:cNvPr id="7" name="TextBox 6"/>
          <p:cNvSpPr txBox="1"/>
          <p:nvPr/>
        </p:nvSpPr>
        <p:spPr>
          <a:xfrm>
            <a:off x="224116" y="3906923"/>
            <a:ext cx="4884033" cy="2800766"/>
          </a:xfrm>
          <a:prstGeom prst="rect">
            <a:avLst/>
          </a:prstGeom>
          <a:noFill/>
        </p:spPr>
        <p:txBody>
          <a:bodyPr wrap="square" rtlCol="0">
            <a:spAutoFit/>
          </a:bodyPr>
          <a:lstStyle/>
          <a:p>
            <a:pPr algn="just"/>
            <a:r>
              <a:rPr lang="es-MX" sz="1600" b="1" dirty="0" smtClean="0">
                <a:latin typeface="Century Gothic"/>
                <a:cs typeface="Century Gothic"/>
              </a:rPr>
              <a:t>Se recomienda  no agregar o borrar registros, </a:t>
            </a:r>
            <a:r>
              <a:rPr lang="es-MX" sz="1600" dirty="0" smtClean="0">
                <a:latin typeface="Century Gothic"/>
                <a:cs typeface="Century Gothic"/>
              </a:rPr>
              <a:t>ya que se encuentran precargados los que serán utilizados en el ejercicio.</a:t>
            </a:r>
          </a:p>
          <a:p>
            <a:pPr algn="just"/>
            <a:r>
              <a:rPr lang="es-MX" sz="1600" dirty="0" smtClean="0">
                <a:latin typeface="Century Gothic"/>
                <a:cs typeface="Century Gothic"/>
              </a:rPr>
              <a:t>Si se desea </a:t>
            </a:r>
            <a:r>
              <a:rPr lang="es-MX" sz="1600" b="1" dirty="0" smtClean="0">
                <a:latin typeface="Century Gothic"/>
                <a:cs typeface="Century Gothic"/>
              </a:rPr>
              <a:t>Agregar un registro</a:t>
            </a:r>
            <a:r>
              <a:rPr lang="es-MX" sz="1600" dirty="0" smtClean="0">
                <a:latin typeface="Century Gothic"/>
                <a:cs typeface="Century Gothic"/>
              </a:rPr>
              <a:t>, </a:t>
            </a:r>
            <a:r>
              <a:rPr lang="es-MX" sz="1600" b="1" dirty="0" smtClean="0">
                <a:solidFill>
                  <a:srgbClr val="80B606"/>
                </a:solidFill>
                <a:latin typeface="Century Gothic"/>
                <a:cs typeface="Century Gothic"/>
              </a:rPr>
              <a:t>dar click en “Agregar registro” </a:t>
            </a:r>
            <a:r>
              <a:rPr lang="es-MX" sz="1600" dirty="0" smtClean="0">
                <a:latin typeface="Century Gothic"/>
                <a:cs typeface="Century Gothic"/>
              </a:rPr>
              <a:t>y se desplegará la siguiente ventana. </a:t>
            </a:r>
          </a:p>
          <a:p>
            <a:pPr algn="just"/>
            <a:r>
              <a:rPr lang="es-MX" sz="1600" dirty="0" smtClean="0">
                <a:latin typeface="Century Gothic"/>
                <a:cs typeface="Century Gothic"/>
              </a:rPr>
              <a:t>Se debe completar el número, concepto y fecha, el número deberá ser diferente a los ya existentes, y la fecha debe completarse en el formato- dd-mm-aaaa .</a:t>
            </a:r>
          </a:p>
          <a:p>
            <a:pPr algn="just"/>
            <a:r>
              <a:rPr lang="es-MX" sz="1600" b="1" dirty="0" smtClean="0">
                <a:solidFill>
                  <a:srgbClr val="80B606"/>
                </a:solidFill>
                <a:latin typeface="Century Gothic"/>
                <a:cs typeface="Century Gothic"/>
              </a:rPr>
              <a:t>Dar click en “Aceptar” </a:t>
            </a:r>
            <a:r>
              <a:rPr lang="es-MX" sz="1600" dirty="0" smtClean="0">
                <a:latin typeface="Century Gothic"/>
                <a:cs typeface="Century Gothic"/>
              </a:rPr>
              <a:t>para finalizar.</a:t>
            </a:r>
            <a:endParaRPr lang="es-MX" sz="1600" dirty="0">
              <a:latin typeface="Century Gothic"/>
              <a:cs typeface="Century Gothic"/>
            </a:endParaRPr>
          </a:p>
        </p:txBody>
      </p:sp>
      <p:pic>
        <p:nvPicPr>
          <p:cNvPr id="13" name="Picture 12"/>
          <p:cNvPicPr>
            <a:picLocks noChangeAspect="1"/>
          </p:cNvPicPr>
          <p:nvPr/>
        </p:nvPicPr>
        <p:blipFill>
          <a:blip r:embed="rId4"/>
          <a:stretch>
            <a:fillRect/>
          </a:stretch>
        </p:blipFill>
        <p:spPr>
          <a:xfrm>
            <a:off x="5304118" y="4048034"/>
            <a:ext cx="3601727" cy="2305820"/>
          </a:xfrm>
          <a:prstGeom prst="rect">
            <a:avLst/>
          </a:prstGeom>
        </p:spPr>
      </p:pic>
      <p:sp>
        <p:nvSpPr>
          <p:cNvPr id="14" name="Oval 13"/>
          <p:cNvSpPr/>
          <p:nvPr/>
        </p:nvSpPr>
        <p:spPr>
          <a:xfrm>
            <a:off x="7041444" y="5827889"/>
            <a:ext cx="931334" cy="705555"/>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399879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117" y="3848476"/>
            <a:ext cx="8755530" cy="2585323"/>
          </a:xfrm>
          <a:prstGeom prst="rect">
            <a:avLst/>
          </a:prstGeom>
          <a:noFill/>
        </p:spPr>
        <p:txBody>
          <a:bodyPr wrap="square" rtlCol="0">
            <a:spAutoFit/>
          </a:bodyPr>
          <a:lstStyle/>
          <a:p>
            <a:r>
              <a:rPr lang="es-MX" b="1" dirty="0" smtClean="0">
                <a:latin typeface="Century Gothic"/>
                <a:cs typeface="Century Gothic"/>
              </a:rPr>
              <a:t>Para iniciar el registro de los asientos:  </a:t>
            </a:r>
          </a:p>
          <a:p>
            <a:pPr marL="342900" indent="-342900" algn="just">
              <a:buClr>
                <a:schemeClr val="accent1"/>
              </a:buClr>
              <a:buFont typeface="Wingdings" charset="2"/>
              <a:buAutoNum type="arabicPlain"/>
            </a:pPr>
            <a:r>
              <a:rPr lang="es-MX" sz="1600" dirty="0" smtClean="0">
                <a:latin typeface="Century Gothic"/>
                <a:cs typeface="Century Gothic"/>
              </a:rPr>
              <a:t>Abrir el menú desplegado de los conceptos (que se encuentra en la parte de registro) y </a:t>
            </a:r>
            <a:r>
              <a:rPr lang="es-MX" sz="1600" b="1" dirty="0" smtClean="0">
                <a:solidFill>
                  <a:schemeClr val="accent1"/>
                </a:solidFill>
                <a:latin typeface="Century Gothic"/>
                <a:cs typeface="Century Gothic"/>
              </a:rPr>
              <a:t>dar click sobre el primer registro </a:t>
            </a:r>
            <a:r>
              <a:rPr lang="es-MX" sz="1600" dirty="0" smtClean="0">
                <a:latin typeface="Century Gothic"/>
                <a:cs typeface="Century Gothic"/>
              </a:rPr>
              <a:t>para seleccionarlo.</a:t>
            </a:r>
          </a:p>
          <a:p>
            <a:pPr marL="342900" indent="-342900" algn="just">
              <a:buClr>
                <a:schemeClr val="accent1"/>
              </a:buClr>
              <a:buFont typeface="Wingdings" charset="2"/>
              <a:buAutoNum type="arabicPlain"/>
            </a:pPr>
            <a:r>
              <a:rPr lang="es-MX" sz="1600" dirty="0" smtClean="0">
                <a:latin typeface="Century Gothic"/>
                <a:cs typeface="Century Gothic"/>
              </a:rPr>
              <a:t>Al seleccionar el concepto a registrar, se cargarán automaticamente los comprobantes correspondientes al asiento seleccionado en el apartado de “Comprobantes”, cada ícono representa un comprobante diferente.</a:t>
            </a:r>
          </a:p>
          <a:p>
            <a:pPr marL="342900" indent="-342900" algn="just">
              <a:buClr>
                <a:schemeClr val="accent1"/>
              </a:buClr>
              <a:buFont typeface="Wingdings" charset="2"/>
              <a:buAutoNum type="arabicPlain"/>
            </a:pPr>
            <a:r>
              <a:rPr lang="es-MX" sz="1600" b="1" dirty="0" smtClean="0">
                <a:solidFill>
                  <a:srgbClr val="80B606"/>
                </a:solidFill>
                <a:latin typeface="Century Gothic"/>
                <a:cs typeface="Century Gothic"/>
              </a:rPr>
              <a:t>Dar click en Editar registro </a:t>
            </a:r>
            <a:r>
              <a:rPr lang="es-MX" sz="1600" dirty="0" smtClean="0">
                <a:latin typeface="Century Gothic"/>
                <a:cs typeface="Century Gothic"/>
              </a:rPr>
              <a:t>y a continuación se desplegará la ventana correspondiente..</a:t>
            </a:r>
          </a:p>
          <a:p>
            <a:pPr marL="342900" indent="-342900" algn="just">
              <a:buClr>
                <a:schemeClr val="accent1"/>
              </a:buClr>
              <a:buFont typeface="Wingdings" charset="2"/>
              <a:buAutoNum type="arabicPlain"/>
            </a:pPr>
            <a:r>
              <a:rPr lang="es-MX" sz="1600" b="1" dirty="0" smtClean="0">
                <a:solidFill>
                  <a:srgbClr val="80B606"/>
                </a:solidFill>
                <a:latin typeface="Century Gothic"/>
                <a:cs typeface="Century Gothic"/>
              </a:rPr>
              <a:t>Dar click en el primer ícono de comprobantes </a:t>
            </a:r>
            <a:r>
              <a:rPr lang="es-MX" sz="1600" dirty="0" smtClean="0">
                <a:solidFill>
                  <a:srgbClr val="000000"/>
                </a:solidFill>
                <a:latin typeface="Century Gothic"/>
                <a:cs typeface="Century Gothic"/>
              </a:rPr>
              <a:t>para inciar el registro.</a:t>
            </a:r>
          </a:p>
          <a:p>
            <a:pPr algn="just"/>
            <a:r>
              <a:rPr lang="es-MX" sz="1600" dirty="0" smtClean="0">
                <a:solidFill>
                  <a:srgbClr val="000000"/>
                </a:solidFill>
                <a:latin typeface="Century Gothic"/>
                <a:cs typeface="Century Gothic"/>
              </a:rPr>
              <a:t>.</a:t>
            </a:r>
            <a:endParaRPr lang="es-MX" sz="1600" dirty="0">
              <a:solidFill>
                <a:srgbClr val="000000"/>
              </a:solidFill>
              <a:latin typeface="Century Gothic"/>
              <a:cs typeface="Century Gothic"/>
            </a:endParaRPr>
          </a:p>
        </p:txBody>
      </p:sp>
      <p:sp>
        <p:nvSpPr>
          <p:cNvPr id="3" name="TextBox 2"/>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Diario: Registros</a:t>
            </a:r>
            <a:endParaRPr lang="es-MX" sz="3200" dirty="0">
              <a:solidFill>
                <a:srgbClr val="FFFFFF"/>
              </a:solidFill>
              <a:latin typeface="Century Gothic"/>
              <a:cs typeface="Century Gothic"/>
            </a:endParaRPr>
          </a:p>
        </p:txBody>
      </p:sp>
      <p:pic>
        <p:nvPicPr>
          <p:cNvPr id="4" name="Picture 3"/>
          <p:cNvPicPr>
            <a:picLocks noChangeAspect="1"/>
          </p:cNvPicPr>
          <p:nvPr/>
        </p:nvPicPr>
        <p:blipFill>
          <a:blip r:embed="rId2"/>
          <a:stretch>
            <a:fillRect/>
          </a:stretch>
        </p:blipFill>
        <p:spPr>
          <a:xfrm>
            <a:off x="5094112" y="1993733"/>
            <a:ext cx="3316111" cy="1458394"/>
          </a:xfrm>
          <a:prstGeom prst="rect">
            <a:avLst/>
          </a:prstGeom>
        </p:spPr>
      </p:pic>
      <p:sp>
        <p:nvSpPr>
          <p:cNvPr id="5" name="TextBox 4"/>
          <p:cNvSpPr txBox="1"/>
          <p:nvPr/>
        </p:nvSpPr>
        <p:spPr>
          <a:xfrm>
            <a:off x="224117" y="1993733"/>
            <a:ext cx="4021666" cy="1200329"/>
          </a:xfrm>
          <a:prstGeom prst="rect">
            <a:avLst/>
          </a:prstGeom>
          <a:noFill/>
        </p:spPr>
        <p:txBody>
          <a:bodyPr wrap="square" rtlCol="0">
            <a:spAutoFit/>
          </a:bodyPr>
          <a:lstStyle/>
          <a:p>
            <a:r>
              <a:rPr lang="es-MX" b="1" dirty="0" smtClean="0">
                <a:latin typeface="Century Gothic"/>
                <a:cs typeface="Century Gothic"/>
              </a:rPr>
              <a:t>Si se desea borrar un registro</a:t>
            </a:r>
            <a:r>
              <a:rPr lang="es-MX" dirty="0" smtClean="0">
                <a:latin typeface="Century Gothic"/>
                <a:cs typeface="Century Gothic"/>
              </a:rPr>
              <a:t>,</a:t>
            </a:r>
          </a:p>
          <a:p>
            <a:r>
              <a:rPr lang="es-MX" b="1" dirty="0" smtClean="0">
                <a:solidFill>
                  <a:srgbClr val="80B606"/>
                </a:solidFill>
                <a:latin typeface="Century Gothic"/>
                <a:cs typeface="Century Gothic"/>
              </a:rPr>
              <a:t>Dar click en “Borrar registro”</a:t>
            </a:r>
            <a:r>
              <a:rPr lang="es-MX" dirty="0" smtClean="0">
                <a:latin typeface="Century Gothic"/>
                <a:cs typeface="Century Gothic"/>
              </a:rPr>
              <a:t>, y se desplegará la siguiente ventana.</a:t>
            </a:r>
          </a:p>
          <a:p>
            <a:r>
              <a:rPr lang="es-MX" b="1" dirty="0" smtClean="0">
                <a:solidFill>
                  <a:srgbClr val="80B606"/>
                </a:solidFill>
                <a:latin typeface="Century Gothic"/>
                <a:cs typeface="Century Gothic"/>
              </a:rPr>
              <a:t>Dar click en Si </a:t>
            </a:r>
            <a:r>
              <a:rPr lang="es-MX" dirty="0" smtClean="0">
                <a:latin typeface="Century Gothic"/>
                <a:cs typeface="Century Gothic"/>
              </a:rPr>
              <a:t>para continuar.</a:t>
            </a:r>
            <a:endParaRPr lang="es-MX" dirty="0">
              <a:latin typeface="Century Gothic"/>
              <a:cs typeface="Century Gothic"/>
            </a:endParaRPr>
          </a:p>
        </p:txBody>
      </p:sp>
      <p:sp>
        <p:nvSpPr>
          <p:cNvPr id="6" name="Rectangle 5"/>
          <p:cNvSpPr/>
          <p:nvPr/>
        </p:nvSpPr>
        <p:spPr>
          <a:xfrm>
            <a:off x="224117" y="1224235"/>
            <a:ext cx="8524772" cy="646331"/>
          </a:xfrm>
          <a:prstGeom prst="rect">
            <a:avLst/>
          </a:prstGeom>
        </p:spPr>
        <p:txBody>
          <a:bodyPr wrap="square">
            <a:spAutoFit/>
          </a:bodyPr>
          <a:lstStyle/>
          <a:p>
            <a:pPr algn="just"/>
            <a:r>
              <a:rPr lang="es-MX" b="1" dirty="0">
                <a:latin typeface="Century Gothic"/>
                <a:cs typeface="Century Gothic"/>
              </a:rPr>
              <a:t>Se recomienda  no agregar o borrar registros, </a:t>
            </a:r>
            <a:r>
              <a:rPr lang="es-MX" dirty="0">
                <a:latin typeface="Century Gothic"/>
                <a:cs typeface="Century Gothic"/>
              </a:rPr>
              <a:t>ya que se encuentran precargados los asientos que serán utilizados en el ejercicio.</a:t>
            </a:r>
          </a:p>
        </p:txBody>
      </p:sp>
    </p:spTree>
    <p:extLst>
      <p:ext uri="{BB962C8B-B14F-4D97-AF65-F5344CB8AC3E}">
        <p14:creationId xmlns:p14="http://schemas.microsoft.com/office/powerpoint/2010/main" val="2806214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4512236" y="2242227"/>
            <a:ext cx="4437529" cy="2791922"/>
          </a:xfrm>
        </p:spPr>
        <p:txBody>
          <a:bodyPr/>
          <a:lstStyle/>
          <a:p>
            <a:pPr marL="342900" indent="-342900">
              <a:buFont typeface="Arial"/>
              <a:buChar char="•"/>
            </a:pPr>
            <a:r>
              <a:rPr lang="es-MX" dirty="0" smtClean="0">
                <a:latin typeface="Century Gothic"/>
                <a:cs typeface="Century Gothic"/>
              </a:rPr>
              <a:t>Especificaciones</a:t>
            </a:r>
          </a:p>
          <a:p>
            <a:pPr marL="342900" indent="-342900">
              <a:buFont typeface="Arial"/>
              <a:buChar char="•"/>
            </a:pPr>
            <a:endParaRPr lang="es-MX" dirty="0" smtClean="0">
              <a:latin typeface="Century Gothic"/>
              <a:cs typeface="Century Gothic"/>
            </a:endParaRPr>
          </a:p>
          <a:p>
            <a:pPr marL="342900" indent="-342900">
              <a:buFont typeface="Arial"/>
              <a:buChar char="•"/>
            </a:pPr>
            <a:r>
              <a:rPr lang="es-MX" dirty="0" smtClean="0">
                <a:latin typeface="Century Gothic"/>
                <a:cs typeface="Century Gothic"/>
              </a:rPr>
              <a:t>Instalación </a:t>
            </a:r>
            <a:r>
              <a:rPr lang="es-MX" dirty="0">
                <a:latin typeface="Century Gothic"/>
                <a:cs typeface="Century Gothic"/>
              </a:rPr>
              <a:t>complemento </a:t>
            </a:r>
            <a:r>
              <a:rPr lang="es-MX" dirty="0" smtClean="0">
                <a:latin typeface="Century Gothic"/>
                <a:cs typeface="Century Gothic"/>
              </a:rPr>
              <a:t>Java</a:t>
            </a:r>
          </a:p>
          <a:p>
            <a:endParaRPr lang="es-MX" dirty="0">
              <a:latin typeface="Century Gothic"/>
              <a:cs typeface="Century Gothic"/>
            </a:endParaRPr>
          </a:p>
          <a:p>
            <a:pPr marL="342900" indent="-342900">
              <a:buFont typeface="Arial"/>
              <a:buChar char="•"/>
            </a:pPr>
            <a:r>
              <a:rPr lang="es-MX" dirty="0">
                <a:latin typeface="Century Gothic"/>
                <a:cs typeface="Century Gothic"/>
              </a:rPr>
              <a:t>Instalación Software ContaU</a:t>
            </a:r>
            <a:r>
              <a:rPr lang="en-US" dirty="0">
                <a:latin typeface="Century Gothic"/>
                <a:cs typeface="Century Gothic"/>
              </a:rPr>
              <a:t>no</a:t>
            </a:r>
          </a:p>
          <a:p>
            <a:endParaRPr lang="en-US" dirty="0"/>
          </a:p>
        </p:txBody>
      </p:sp>
      <p:pic>
        <p:nvPicPr>
          <p:cNvPr id="7" name="Picture Placeholder 6"/>
          <p:cNvPicPr>
            <a:picLocks noGrp="1" noChangeAspect="1"/>
          </p:cNvPicPr>
          <p:nvPr>
            <p:ph type="pic" sz="quarter" idx="13"/>
          </p:nvPr>
        </p:nvPicPr>
        <p:blipFill rotWithShape="1">
          <a:blip r:embed="rId2" cstate="print">
            <a:extLst>
              <a:ext uri="{BEBA8EAE-BF5A-486C-A8C5-ECC9F3942E4B}">
                <a14:imgProps xmlns:a14="http://schemas.microsoft.com/office/drawing/2010/main">
                  <a14:imgLayer r:embed="rId3">
                    <a14:imgEffect>
                      <a14:backgroundRemoval t="9690" b="95349" l="9694" r="89796">
                        <a14:foregroundMark x1="19388" y1="82171" x2="19388" y2="82171"/>
                        <a14:foregroundMark x1="16837" y1="73256" x2="16837" y2="73256"/>
                        <a14:foregroundMark x1="13265" y1="80620" x2="13265" y2="80620"/>
                        <a14:foregroundMark x1="11735" y1="85659" x2="11735" y2="85659"/>
                        <a14:foregroundMark x1="21939" y1="85659" x2="21939" y2="85659"/>
                        <a14:foregroundMark x1="26531" y1="95349" x2="26531" y2="95349"/>
                        <a14:foregroundMark x1="59184" y1="79457" x2="59184" y2="79457"/>
                        <a14:foregroundMark x1="73980" y1="84496" x2="73980" y2="84496"/>
                        <a14:foregroundMark x1="65306" y1="13953" x2="65306" y2="13953"/>
                        <a14:foregroundMark x1="59184" y1="17442" x2="59184" y2="17442"/>
                        <a14:foregroundMark x1="82653" y1="17829" x2="82653" y2="17829"/>
                        <a14:foregroundMark x1="86735" y1="15504" x2="86735" y2="15504"/>
                        <a14:foregroundMark x1="82143" y1="14341" x2="82143" y2="14341"/>
                        <a14:foregroundMark x1="86735" y1="11628" x2="86735" y2="11628"/>
                        <a14:backgroundMark x1="77551" y1="57752" x2="77551" y2="57752"/>
                        <a14:backgroundMark x1="88265" y1="22093" x2="88265" y2="22093"/>
                      </a14:backgroundRemoval>
                    </a14:imgEffect>
                  </a14:imgLayer>
                </a14:imgProps>
              </a:ext>
              <a:ext uri="{28A0092B-C50C-407E-A947-70E740481C1C}">
                <a14:useLocalDpi xmlns:a14="http://schemas.microsoft.com/office/drawing/2010/main"/>
              </a:ext>
            </a:extLst>
          </a:blip>
          <a:srcRect l="-8450" t="-3090" r="12396" b="-7805"/>
          <a:stretch/>
        </p:blipFill>
        <p:spPr>
          <a:xfrm>
            <a:off x="327237" y="1407590"/>
            <a:ext cx="3140641" cy="3811493"/>
          </a:xfrm>
          <a:prstGeom prst="rect">
            <a:avLst/>
          </a:prstGeom>
          <a:noFill/>
          <a:ln>
            <a:noFill/>
          </a:ln>
        </p:spPr>
      </p:pic>
    </p:spTree>
    <p:extLst>
      <p:ext uri="{BB962C8B-B14F-4D97-AF65-F5344CB8AC3E}">
        <p14:creationId xmlns:p14="http://schemas.microsoft.com/office/powerpoint/2010/main" val="22558798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Diario: Registros</a:t>
            </a:r>
            <a:endParaRPr lang="es-MX" sz="3200" dirty="0">
              <a:solidFill>
                <a:srgbClr val="FFFFFF"/>
              </a:solidFill>
              <a:latin typeface="Century Gothic"/>
              <a:cs typeface="Century Gothic"/>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8666" y="2128242"/>
            <a:ext cx="4511430" cy="1961343"/>
          </a:xfrm>
          <a:prstGeom prst="rect">
            <a:avLst/>
          </a:prstGeom>
        </p:spPr>
      </p:pic>
      <p:sp>
        <p:nvSpPr>
          <p:cNvPr id="4" name="Rectangle 3"/>
          <p:cNvSpPr/>
          <p:nvPr/>
        </p:nvSpPr>
        <p:spPr>
          <a:xfrm>
            <a:off x="338666" y="1115030"/>
            <a:ext cx="8650775" cy="923330"/>
          </a:xfrm>
          <a:prstGeom prst="rect">
            <a:avLst/>
          </a:prstGeom>
        </p:spPr>
        <p:txBody>
          <a:bodyPr wrap="square">
            <a:spAutoFit/>
          </a:bodyPr>
          <a:lstStyle/>
          <a:p>
            <a:pPr algn="just"/>
            <a:r>
              <a:rPr lang="es-MX" dirty="0">
                <a:solidFill>
                  <a:srgbClr val="000000"/>
                </a:solidFill>
                <a:latin typeface="Century Gothic"/>
                <a:cs typeface="Century Gothic"/>
              </a:rPr>
              <a:t>A continuación se pueden observar 3 ventanas correspondientes al menú del registro, la ventana para editar el registro y la imagen del comprobante, las cuales se pueden organizar y </a:t>
            </a:r>
            <a:r>
              <a:rPr lang="es-MX" sz="1600" dirty="0">
                <a:solidFill>
                  <a:srgbClr val="000000"/>
                </a:solidFill>
                <a:latin typeface="Century Gothic"/>
                <a:cs typeface="Century Gothic"/>
              </a:rPr>
              <a:t>manipular</a:t>
            </a:r>
            <a:r>
              <a:rPr lang="es-MX" dirty="0">
                <a:solidFill>
                  <a:srgbClr val="000000"/>
                </a:solidFill>
                <a:latin typeface="Century Gothic"/>
                <a:cs typeface="Century Gothic"/>
              </a:rPr>
              <a:t> para comodidad del usuario</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616012" y="4209690"/>
            <a:ext cx="3065309" cy="249308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881254" y="2108767"/>
            <a:ext cx="3200702" cy="4037072"/>
          </a:xfrm>
          <a:prstGeom prst="rect">
            <a:avLst/>
          </a:prstGeom>
          <a:ln>
            <a:solidFill>
              <a:schemeClr val="tx1">
                <a:lumMod val="65000"/>
                <a:lumOff val="35000"/>
              </a:schemeClr>
            </a:solidFill>
          </a:ln>
        </p:spPr>
      </p:pic>
      <p:sp>
        <p:nvSpPr>
          <p:cNvPr id="8" name="Oval 7"/>
          <p:cNvSpPr/>
          <p:nvPr/>
        </p:nvSpPr>
        <p:spPr>
          <a:xfrm>
            <a:off x="2088625" y="3739091"/>
            <a:ext cx="367598" cy="350494"/>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3575726" y="3258751"/>
            <a:ext cx="818741" cy="334231"/>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20" name="Straight Connector 19"/>
          <p:cNvCxnSpPr/>
          <p:nvPr/>
        </p:nvCxnSpPr>
        <p:spPr>
          <a:xfrm>
            <a:off x="7003760" y="3025639"/>
            <a:ext cx="175575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087712" y="3108914"/>
            <a:ext cx="916048" cy="0"/>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48136" y="4200158"/>
            <a:ext cx="2547086" cy="2062103"/>
          </a:xfrm>
          <a:prstGeom prst="rect">
            <a:avLst/>
          </a:prstGeom>
          <a:noFill/>
        </p:spPr>
        <p:txBody>
          <a:bodyPr wrap="square" rtlCol="0">
            <a:spAutoFit/>
          </a:bodyPr>
          <a:lstStyle/>
          <a:p>
            <a:r>
              <a:rPr lang="es-MX" sz="1600" b="1" dirty="0" smtClean="0">
                <a:latin typeface="Century Gothic"/>
                <a:cs typeface="Century Gothic"/>
              </a:rPr>
              <a:t>Se debe agregar la fecha </a:t>
            </a:r>
            <a:r>
              <a:rPr lang="es-MX" sz="1600" dirty="0" smtClean="0">
                <a:latin typeface="Century Gothic"/>
                <a:cs typeface="Century Gothic"/>
              </a:rPr>
              <a:t>correspondiente al comprobante,</a:t>
            </a:r>
          </a:p>
          <a:p>
            <a:pPr algn="ctr"/>
            <a:r>
              <a:rPr lang="es-MX" sz="1600" b="1" dirty="0">
                <a:latin typeface="Century Gothic"/>
                <a:cs typeface="Century Gothic"/>
              </a:rPr>
              <a:t>d</a:t>
            </a:r>
            <a:r>
              <a:rPr lang="es-MX" sz="1600" b="1" dirty="0" smtClean="0">
                <a:latin typeface="Century Gothic"/>
                <a:cs typeface="Century Gothic"/>
              </a:rPr>
              <a:t>d-mm-aaaa</a:t>
            </a:r>
          </a:p>
          <a:p>
            <a:r>
              <a:rPr lang="es-MX" sz="1600" dirty="0" smtClean="0">
                <a:latin typeface="Century Gothic"/>
                <a:cs typeface="Century Gothic"/>
              </a:rPr>
              <a:t>Ejemplo:03-09-2013</a:t>
            </a:r>
          </a:p>
          <a:p>
            <a:r>
              <a:rPr lang="es-MX" sz="1600" b="1" dirty="0" smtClean="0">
                <a:solidFill>
                  <a:schemeClr val="accent1"/>
                </a:solidFill>
                <a:latin typeface="Century Gothic"/>
                <a:cs typeface="Century Gothic"/>
              </a:rPr>
              <a:t>Dar click en aceptar</a:t>
            </a:r>
            <a:endParaRPr lang="es-MX" sz="1600" b="1" dirty="0">
              <a:solidFill>
                <a:schemeClr val="accent1"/>
              </a:solidFill>
              <a:latin typeface="Century Gothic"/>
              <a:cs typeface="Century Gothic"/>
            </a:endParaRPr>
          </a:p>
          <a:p>
            <a:r>
              <a:rPr lang="es-MX" sz="1600" b="1" dirty="0" smtClean="0">
                <a:solidFill>
                  <a:srgbClr val="000000"/>
                </a:solidFill>
                <a:latin typeface="Century Gothic"/>
                <a:cs typeface="Century Gothic"/>
              </a:rPr>
              <a:t>Nota: </a:t>
            </a:r>
            <a:r>
              <a:rPr lang="es-MX" sz="1600" dirty="0" smtClean="0">
                <a:latin typeface="Century Gothic"/>
                <a:cs typeface="Century Gothic"/>
              </a:rPr>
              <a:t>Guardar todos los cambios realizados</a:t>
            </a:r>
            <a:endParaRPr lang="es-MX" sz="1600" dirty="0">
              <a:latin typeface="Century Gothic"/>
              <a:cs typeface="Century Gothic"/>
            </a:endParaRPr>
          </a:p>
        </p:txBody>
      </p:sp>
      <p:sp>
        <p:nvSpPr>
          <p:cNvPr id="24" name="Oval 23"/>
          <p:cNvSpPr/>
          <p:nvPr/>
        </p:nvSpPr>
        <p:spPr>
          <a:xfrm>
            <a:off x="4148667" y="6145839"/>
            <a:ext cx="701429" cy="712161"/>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p:cNvSpPr txBox="1"/>
          <p:nvPr/>
        </p:nvSpPr>
        <p:spPr>
          <a:xfrm>
            <a:off x="4394467" y="2624667"/>
            <a:ext cx="45562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latin typeface="Century Gothic"/>
                <a:cs typeface="Century Gothic"/>
              </a:rPr>
              <a:t>1</a:t>
            </a:r>
            <a:endParaRPr lang="en-US" b="1" dirty="0">
              <a:latin typeface="Century Gothic"/>
              <a:cs typeface="Century Gothic"/>
            </a:endParaRPr>
          </a:p>
        </p:txBody>
      </p:sp>
      <p:sp>
        <p:nvSpPr>
          <p:cNvPr id="14" name="TextBox 13"/>
          <p:cNvSpPr txBox="1"/>
          <p:nvPr/>
        </p:nvSpPr>
        <p:spPr>
          <a:xfrm>
            <a:off x="1329534" y="3719616"/>
            <a:ext cx="33557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latin typeface="Century Gothic"/>
                <a:cs typeface="Century Gothic"/>
              </a:rPr>
              <a:t>2</a:t>
            </a:r>
          </a:p>
        </p:txBody>
      </p:sp>
      <p:cxnSp>
        <p:nvCxnSpPr>
          <p:cNvPr id="11" name="Straight Arrow Connector 10"/>
          <p:cNvCxnSpPr/>
          <p:nvPr/>
        </p:nvCxnSpPr>
        <p:spPr>
          <a:xfrm flipV="1">
            <a:off x="2402390" y="3841749"/>
            <a:ext cx="327893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514519" y="3223650"/>
            <a:ext cx="33557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smtClean="0">
                <a:latin typeface="Century Gothic"/>
                <a:cs typeface="Century Gothic"/>
              </a:rPr>
              <a:t>3</a:t>
            </a:r>
            <a:endParaRPr lang="en-US" b="1" dirty="0">
              <a:latin typeface="Century Gothic"/>
              <a:cs typeface="Century Gothic"/>
            </a:endParaRPr>
          </a:p>
        </p:txBody>
      </p:sp>
    </p:spTree>
    <p:extLst>
      <p:ext uri="{BB962C8B-B14F-4D97-AF65-F5344CB8AC3E}">
        <p14:creationId xmlns:p14="http://schemas.microsoft.com/office/powerpoint/2010/main" val="35015337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630" y="2019154"/>
            <a:ext cx="5482260" cy="1667267"/>
          </a:xfrm>
          <a:prstGeom prst="rect">
            <a:avLst/>
          </a:prstGeom>
        </p:spPr>
      </p:pic>
      <p:sp>
        <p:nvSpPr>
          <p:cNvPr id="3" name="TextBox 2"/>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Diario: Registros</a:t>
            </a:r>
            <a:endParaRPr lang="es-MX" sz="3200" dirty="0">
              <a:solidFill>
                <a:srgbClr val="FFFFFF"/>
              </a:solidFill>
              <a:latin typeface="Century Gothic"/>
              <a:cs typeface="Century Gothic"/>
            </a:endParaRPr>
          </a:p>
        </p:txBody>
      </p:sp>
      <p:sp>
        <p:nvSpPr>
          <p:cNvPr id="4" name="TextBox 3"/>
          <p:cNvSpPr txBox="1"/>
          <p:nvPr/>
        </p:nvSpPr>
        <p:spPr>
          <a:xfrm>
            <a:off x="218629" y="1058333"/>
            <a:ext cx="8424333" cy="923330"/>
          </a:xfrm>
          <a:prstGeom prst="rect">
            <a:avLst/>
          </a:prstGeom>
          <a:noFill/>
        </p:spPr>
        <p:txBody>
          <a:bodyPr wrap="square" rtlCol="0">
            <a:spAutoFit/>
          </a:bodyPr>
          <a:lstStyle/>
          <a:p>
            <a:r>
              <a:rPr lang="es-MX" dirty="0" smtClean="0">
                <a:latin typeface="Century Gothic"/>
                <a:cs typeface="Century Gothic"/>
              </a:rPr>
              <a:t>Después de</a:t>
            </a:r>
            <a:r>
              <a:rPr lang="es-MX" dirty="0">
                <a:latin typeface="Century Gothic"/>
                <a:cs typeface="Century Gothic"/>
              </a:rPr>
              <a:t> </a:t>
            </a:r>
            <a:r>
              <a:rPr lang="es-MX" dirty="0" smtClean="0">
                <a:latin typeface="Century Gothic"/>
                <a:cs typeface="Century Gothic"/>
              </a:rPr>
              <a:t>añadir las fechas correspondientes al primer asiento, se debe proceder a agregar las cuentas que componen la póliza de diario, en el apartado de contabilización.</a:t>
            </a:r>
            <a:endParaRPr lang="es-MX" dirty="0">
              <a:latin typeface="Century Gothic"/>
              <a:cs typeface="Century Gothic"/>
            </a:endParaRPr>
          </a:p>
        </p:txBody>
      </p:sp>
      <p:sp>
        <p:nvSpPr>
          <p:cNvPr id="7" name="TextBox 6"/>
          <p:cNvSpPr txBox="1"/>
          <p:nvPr/>
        </p:nvSpPr>
        <p:spPr>
          <a:xfrm>
            <a:off x="5877185" y="1981663"/>
            <a:ext cx="2977444" cy="923330"/>
          </a:xfrm>
          <a:prstGeom prst="rect">
            <a:avLst/>
          </a:prstGeom>
          <a:noFill/>
        </p:spPr>
        <p:txBody>
          <a:bodyPr wrap="square" rtlCol="0">
            <a:spAutoFit/>
          </a:bodyPr>
          <a:lstStyle/>
          <a:p>
            <a:pPr algn="just"/>
            <a:r>
              <a:rPr lang="es-MX" dirty="0" smtClean="0">
                <a:latin typeface="Century Gothic"/>
                <a:cs typeface="Century Gothic"/>
              </a:rPr>
              <a:t>Para iniciar, </a:t>
            </a:r>
            <a:r>
              <a:rPr lang="es-MX" b="1" dirty="0" smtClean="0">
                <a:solidFill>
                  <a:schemeClr val="accent1"/>
                </a:solidFill>
                <a:latin typeface="Century Gothic"/>
                <a:cs typeface="Century Gothic"/>
              </a:rPr>
              <a:t>Dar click en agregar</a:t>
            </a:r>
            <a:r>
              <a:rPr lang="es-MX" dirty="0" smtClean="0">
                <a:latin typeface="Century Gothic"/>
                <a:cs typeface="Century Gothic"/>
              </a:rPr>
              <a:t>, se desplegará la siguiente ventana; </a:t>
            </a:r>
            <a:endParaRPr lang="es-MX" dirty="0">
              <a:latin typeface="Century Gothic"/>
              <a:cs typeface="Century Gothic"/>
            </a:endParaRPr>
          </a:p>
        </p:txBody>
      </p:sp>
      <p:sp>
        <p:nvSpPr>
          <p:cNvPr id="8" name="TextBox 7"/>
          <p:cNvSpPr txBox="1"/>
          <p:nvPr/>
        </p:nvSpPr>
        <p:spPr>
          <a:xfrm>
            <a:off x="218628" y="3874206"/>
            <a:ext cx="4973795" cy="2585323"/>
          </a:xfrm>
          <a:prstGeom prst="rect">
            <a:avLst/>
          </a:prstGeom>
          <a:noFill/>
        </p:spPr>
        <p:txBody>
          <a:bodyPr wrap="square" rtlCol="0">
            <a:spAutoFit/>
          </a:bodyPr>
          <a:lstStyle/>
          <a:p>
            <a:pPr algn="just"/>
            <a:r>
              <a:rPr lang="es-MX" sz="1600" dirty="0" smtClean="0">
                <a:latin typeface="Century Gothic"/>
                <a:cs typeface="Century Gothic"/>
              </a:rPr>
              <a:t>Siguiendo el ejemplo del asiento 1, se debe registrar la cuenta de Bancos:</a:t>
            </a:r>
          </a:p>
          <a:p>
            <a:pPr marL="285750" indent="-285750" algn="just">
              <a:buClr>
                <a:schemeClr val="accent1"/>
              </a:buClr>
              <a:buSzPct val="80000"/>
              <a:buFont typeface="Wingdings" charset="2"/>
              <a:buChar char="u"/>
            </a:pPr>
            <a:r>
              <a:rPr lang="es-MX" sz="1600" b="1" dirty="0" smtClean="0">
                <a:solidFill>
                  <a:srgbClr val="80B606"/>
                </a:solidFill>
                <a:latin typeface="Century Gothic"/>
                <a:cs typeface="Century Gothic"/>
              </a:rPr>
              <a:t>Dar click sobre el menú desplegable de ”Cuenta”</a:t>
            </a:r>
            <a:r>
              <a:rPr lang="es-MX" sz="1600" dirty="0" smtClean="0">
                <a:latin typeface="Century Gothic"/>
                <a:cs typeface="Century Gothic"/>
              </a:rPr>
              <a:t>, y </a:t>
            </a:r>
            <a:r>
              <a:rPr lang="es-MX" sz="1600" b="1" dirty="0" smtClean="0">
                <a:solidFill>
                  <a:srgbClr val="80B606"/>
                </a:solidFill>
                <a:latin typeface="Century Gothic"/>
                <a:cs typeface="Century Gothic"/>
              </a:rPr>
              <a:t>dar click sobre la cuenta</a:t>
            </a:r>
            <a:r>
              <a:rPr lang="es-MX" sz="1600" dirty="0" smtClean="0">
                <a:latin typeface="Century Gothic"/>
                <a:cs typeface="Century Gothic"/>
              </a:rPr>
              <a:t> que se desea registrar, (bancos).</a:t>
            </a:r>
          </a:p>
          <a:p>
            <a:pPr marL="285750" indent="-285750" algn="just">
              <a:buClr>
                <a:schemeClr val="accent1"/>
              </a:buClr>
              <a:buSzPct val="80000"/>
              <a:buFont typeface="Wingdings" charset="2"/>
              <a:buChar char="u"/>
            </a:pPr>
            <a:r>
              <a:rPr lang="es-MX" sz="1600" dirty="0" smtClean="0">
                <a:latin typeface="Century Gothic"/>
                <a:cs typeface="Century Gothic"/>
              </a:rPr>
              <a:t>Agregar el monto correspondiente.</a:t>
            </a:r>
          </a:p>
          <a:p>
            <a:pPr marL="285750" indent="-285750" algn="just">
              <a:buClr>
                <a:schemeClr val="accent1"/>
              </a:buClr>
              <a:buSzPct val="80000"/>
              <a:buFont typeface="Wingdings" charset="2"/>
              <a:buChar char="u"/>
            </a:pPr>
            <a:r>
              <a:rPr lang="es-MX" sz="1600" b="1" dirty="0" smtClean="0">
                <a:solidFill>
                  <a:srgbClr val="80B606"/>
                </a:solidFill>
                <a:latin typeface="Century Gothic"/>
                <a:cs typeface="Century Gothic"/>
              </a:rPr>
              <a:t>Dar click sobre el tipo de saldo </a:t>
            </a:r>
            <a:r>
              <a:rPr lang="es-MX" sz="1600" dirty="0" smtClean="0">
                <a:latin typeface="Century Gothic"/>
                <a:cs typeface="Century Gothic"/>
              </a:rPr>
              <a:t>que corresponde (Deudor, Acreedor).</a:t>
            </a:r>
          </a:p>
          <a:p>
            <a:pPr marL="285750" indent="-285750" algn="just">
              <a:buClr>
                <a:schemeClr val="accent1"/>
              </a:buClr>
              <a:buSzPct val="80000"/>
              <a:buFont typeface="Wingdings" charset="2"/>
              <a:buChar char="u"/>
            </a:pPr>
            <a:r>
              <a:rPr lang="es-MX" sz="1600" b="1" dirty="0" smtClean="0">
                <a:solidFill>
                  <a:srgbClr val="80B606"/>
                </a:solidFill>
                <a:latin typeface="Century Gothic"/>
                <a:cs typeface="Century Gothic"/>
              </a:rPr>
              <a:t>Dar click en Agregar </a:t>
            </a:r>
            <a:r>
              <a:rPr lang="es-MX" sz="1600" dirty="0" smtClean="0">
                <a:latin typeface="Century Gothic"/>
                <a:cs typeface="Century Gothic"/>
              </a:rPr>
              <a:t>para finalizar.</a:t>
            </a:r>
          </a:p>
          <a:p>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92424" y="3874206"/>
            <a:ext cx="3780309" cy="2461683"/>
          </a:xfrm>
          <a:prstGeom prst="rect">
            <a:avLst/>
          </a:prstGeom>
        </p:spPr>
      </p:pic>
      <p:sp>
        <p:nvSpPr>
          <p:cNvPr id="10" name="Rectangle 9"/>
          <p:cNvSpPr/>
          <p:nvPr/>
        </p:nvSpPr>
        <p:spPr>
          <a:xfrm>
            <a:off x="3090333" y="3344333"/>
            <a:ext cx="874889" cy="342088"/>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7436556" y="6039556"/>
            <a:ext cx="804333" cy="395111"/>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p:cNvSpPr/>
          <p:nvPr/>
        </p:nvSpPr>
        <p:spPr>
          <a:xfrm>
            <a:off x="5305778" y="4402667"/>
            <a:ext cx="3443111" cy="649111"/>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p:cNvSpPr/>
          <p:nvPr/>
        </p:nvSpPr>
        <p:spPr>
          <a:xfrm>
            <a:off x="5305778" y="5390444"/>
            <a:ext cx="860778" cy="437445"/>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p:cNvSpPr txBox="1"/>
          <p:nvPr/>
        </p:nvSpPr>
        <p:spPr>
          <a:xfrm>
            <a:off x="218628" y="6199983"/>
            <a:ext cx="4973795" cy="615553"/>
          </a:xfrm>
          <a:prstGeom prst="rect">
            <a:avLst/>
          </a:prstGeom>
          <a:noFill/>
        </p:spPr>
        <p:txBody>
          <a:bodyPr wrap="square" rtlCol="0">
            <a:spAutoFit/>
          </a:bodyPr>
          <a:lstStyle/>
          <a:p>
            <a:r>
              <a:rPr lang="es-MX" b="1" dirty="0" smtClean="0">
                <a:solidFill>
                  <a:srgbClr val="FF0000"/>
                </a:solidFill>
                <a:latin typeface="Century Gothic"/>
                <a:cs typeface="Century Gothic"/>
              </a:rPr>
              <a:t>Atención</a:t>
            </a:r>
            <a:r>
              <a:rPr lang="es-MX" sz="1600" b="1" dirty="0" smtClean="0">
                <a:solidFill>
                  <a:srgbClr val="FF0000"/>
                </a:solidFill>
                <a:latin typeface="Century Gothic"/>
                <a:cs typeface="Century Gothic"/>
              </a:rPr>
              <a:t>: </a:t>
            </a:r>
            <a:r>
              <a:rPr lang="es-MX" sz="1600" dirty="0" smtClean="0">
                <a:latin typeface="Century Gothic"/>
                <a:cs typeface="Century Gothic"/>
              </a:rPr>
              <a:t>Solo ingresar 2 decimales y </a:t>
            </a:r>
            <a:r>
              <a:rPr lang="es-MX" sz="1600" b="1" dirty="0" smtClean="0">
                <a:solidFill>
                  <a:srgbClr val="FF0000"/>
                </a:solidFill>
                <a:latin typeface="Century Gothic"/>
                <a:cs typeface="Century Gothic"/>
              </a:rPr>
              <a:t>NO </a:t>
            </a:r>
            <a:r>
              <a:rPr lang="es-MX" sz="1600" dirty="0" smtClean="0">
                <a:latin typeface="Century Gothic"/>
                <a:cs typeface="Century Gothic"/>
              </a:rPr>
              <a:t>redondear ningún número</a:t>
            </a:r>
            <a:r>
              <a:rPr lang="es-MX" sz="1400" dirty="0" smtClean="0">
                <a:latin typeface="Century Gothic"/>
                <a:cs typeface="Century Gothic"/>
              </a:rPr>
              <a:t>. Ej. </a:t>
            </a:r>
            <a:r>
              <a:rPr lang="es-MX" sz="1400" b="1" dirty="0" smtClean="0">
                <a:latin typeface="Century Gothic"/>
                <a:cs typeface="Century Gothic"/>
              </a:rPr>
              <a:t>1,343.33</a:t>
            </a:r>
            <a:r>
              <a:rPr lang="es-MX" sz="1400" dirty="0" smtClean="0">
                <a:latin typeface="Century Gothic"/>
                <a:cs typeface="Century Gothic"/>
              </a:rPr>
              <a:t> = </a:t>
            </a:r>
            <a:r>
              <a:rPr lang="es-MX" sz="1400" b="1" dirty="0" smtClean="0">
                <a:latin typeface="Century Gothic"/>
                <a:cs typeface="Century Gothic"/>
              </a:rPr>
              <a:t>1,343.33</a:t>
            </a:r>
            <a:endParaRPr lang="es-MX" sz="1400" b="1" dirty="0">
              <a:latin typeface="Century Gothic"/>
              <a:cs typeface="Century Gothic"/>
            </a:endParaRPr>
          </a:p>
        </p:txBody>
      </p:sp>
    </p:spTree>
    <p:extLst>
      <p:ext uri="{BB962C8B-B14F-4D97-AF65-F5344CB8AC3E}">
        <p14:creationId xmlns:p14="http://schemas.microsoft.com/office/powerpoint/2010/main" val="34627599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Diario: Registros</a:t>
            </a:r>
            <a:endParaRPr lang="es-MX" sz="3200" dirty="0">
              <a:solidFill>
                <a:srgbClr val="FFFFFF"/>
              </a:solidFill>
              <a:latin typeface="Century Gothic"/>
              <a:cs typeface="Century Gothic"/>
            </a:endParaRPr>
          </a:p>
        </p:txBody>
      </p:sp>
      <p:pic>
        <p:nvPicPr>
          <p:cNvPr id="3" name="Picture 2"/>
          <p:cNvPicPr>
            <a:picLocks noChangeAspect="1"/>
          </p:cNvPicPr>
          <p:nvPr/>
        </p:nvPicPr>
        <p:blipFill>
          <a:blip r:embed="rId2"/>
          <a:stretch>
            <a:fillRect/>
          </a:stretch>
        </p:blipFill>
        <p:spPr>
          <a:xfrm>
            <a:off x="3160888" y="1270000"/>
            <a:ext cx="5847365" cy="1719813"/>
          </a:xfrm>
          <a:prstGeom prst="rect">
            <a:avLst/>
          </a:prstGeom>
        </p:spPr>
      </p:pic>
      <p:sp>
        <p:nvSpPr>
          <p:cNvPr id="4" name="TextBox 3"/>
          <p:cNvSpPr txBox="1"/>
          <p:nvPr/>
        </p:nvSpPr>
        <p:spPr>
          <a:xfrm>
            <a:off x="197555" y="1015999"/>
            <a:ext cx="2963333" cy="2308324"/>
          </a:xfrm>
          <a:prstGeom prst="rect">
            <a:avLst/>
          </a:prstGeom>
          <a:noFill/>
        </p:spPr>
        <p:txBody>
          <a:bodyPr wrap="square" rtlCol="0">
            <a:spAutoFit/>
          </a:bodyPr>
          <a:lstStyle/>
          <a:p>
            <a:r>
              <a:rPr lang="es-MX" dirty="0" smtClean="0">
                <a:latin typeface="Century Gothic"/>
                <a:cs typeface="Century Gothic"/>
              </a:rPr>
              <a:t>Para </a:t>
            </a:r>
            <a:r>
              <a:rPr lang="es-MX" b="1" dirty="0" smtClean="0">
                <a:latin typeface="Century Gothic"/>
                <a:cs typeface="Century Gothic"/>
              </a:rPr>
              <a:t>editar la cuenta </a:t>
            </a:r>
            <a:r>
              <a:rPr lang="es-MX" dirty="0" smtClean="0">
                <a:latin typeface="Century Gothic"/>
                <a:cs typeface="Century Gothic"/>
              </a:rPr>
              <a:t>previamente agregada.</a:t>
            </a:r>
          </a:p>
          <a:p>
            <a:r>
              <a:rPr lang="es-MX" b="1" dirty="0">
                <a:solidFill>
                  <a:srgbClr val="80B606"/>
                </a:solidFill>
                <a:latin typeface="Century Gothic"/>
                <a:cs typeface="Century Gothic"/>
              </a:rPr>
              <a:t>d</a:t>
            </a:r>
            <a:r>
              <a:rPr lang="es-MX" b="1" dirty="0" smtClean="0">
                <a:solidFill>
                  <a:srgbClr val="80B606"/>
                </a:solidFill>
                <a:latin typeface="Century Gothic"/>
                <a:cs typeface="Century Gothic"/>
              </a:rPr>
              <a:t>ar click en editar </a:t>
            </a:r>
            <a:r>
              <a:rPr lang="es-MX" dirty="0" smtClean="0">
                <a:latin typeface="Century Gothic"/>
                <a:cs typeface="Century Gothic"/>
              </a:rPr>
              <a:t>y se desplegará la siguiente ventana.</a:t>
            </a:r>
          </a:p>
          <a:p>
            <a:r>
              <a:rPr lang="es-MX" dirty="0" smtClean="0">
                <a:latin typeface="Century Gothic"/>
                <a:cs typeface="Century Gothic"/>
              </a:rPr>
              <a:t>Modificar el campo que se desee y </a:t>
            </a:r>
            <a:r>
              <a:rPr lang="es-MX" b="1" dirty="0" smtClean="0">
                <a:solidFill>
                  <a:srgbClr val="80B606"/>
                </a:solidFill>
                <a:latin typeface="Century Gothic"/>
                <a:cs typeface="Century Gothic"/>
              </a:rPr>
              <a:t>dar click en agregar</a:t>
            </a:r>
            <a:r>
              <a:rPr lang="es-MX" dirty="0" smtClean="0">
                <a:latin typeface="Century Gothic"/>
                <a:cs typeface="Century Gothic"/>
              </a:rPr>
              <a:t>.</a:t>
            </a:r>
            <a:endParaRPr lang="es-MX" dirty="0">
              <a:latin typeface="Century Gothic"/>
              <a:cs typeface="Century Gothic"/>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7555" y="3324323"/>
            <a:ext cx="3833733" cy="251459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97555" y="6285720"/>
            <a:ext cx="487841" cy="381000"/>
          </a:xfrm>
          <a:prstGeom prst="rect">
            <a:avLst/>
          </a:prstGeom>
        </p:spPr>
      </p:pic>
      <p:sp>
        <p:nvSpPr>
          <p:cNvPr id="7" name="TextBox 6"/>
          <p:cNvSpPr txBox="1"/>
          <p:nvPr/>
        </p:nvSpPr>
        <p:spPr>
          <a:xfrm>
            <a:off x="798285" y="6297388"/>
            <a:ext cx="7160382" cy="369332"/>
          </a:xfrm>
          <a:prstGeom prst="rect">
            <a:avLst/>
          </a:prstGeom>
          <a:noFill/>
        </p:spPr>
        <p:txBody>
          <a:bodyPr wrap="square" rtlCol="0">
            <a:spAutoFit/>
          </a:bodyPr>
          <a:lstStyle/>
          <a:p>
            <a:r>
              <a:rPr lang="es-MX" dirty="0" smtClean="0">
                <a:latin typeface="Century Gothic"/>
                <a:cs typeface="Century Gothic"/>
              </a:rPr>
              <a:t>No olvidar guardar cualquier cambio realizado.</a:t>
            </a:r>
            <a:endParaRPr lang="es-MX" dirty="0">
              <a:latin typeface="Century Gothic"/>
              <a:cs typeface="Century Gothic"/>
            </a:endParaRPr>
          </a:p>
        </p:txBody>
      </p:sp>
      <p:sp>
        <p:nvSpPr>
          <p:cNvPr id="8" name="TextBox 7"/>
          <p:cNvSpPr txBox="1"/>
          <p:nvPr/>
        </p:nvSpPr>
        <p:spPr>
          <a:xfrm>
            <a:off x="4177640" y="5096938"/>
            <a:ext cx="4830613" cy="923330"/>
          </a:xfrm>
          <a:prstGeom prst="rect">
            <a:avLst/>
          </a:prstGeom>
          <a:noFill/>
        </p:spPr>
        <p:txBody>
          <a:bodyPr wrap="square" rtlCol="0">
            <a:spAutoFit/>
          </a:bodyPr>
          <a:lstStyle/>
          <a:p>
            <a:pPr algn="just"/>
            <a:r>
              <a:rPr lang="es-MX" b="1" dirty="0" smtClean="0">
                <a:latin typeface="Century Gothic"/>
                <a:cs typeface="Century Gothic"/>
              </a:rPr>
              <a:t>Para borrar una cuenta</a:t>
            </a:r>
            <a:r>
              <a:rPr lang="es-MX" dirty="0" smtClean="0">
                <a:latin typeface="Century Gothic"/>
                <a:cs typeface="Century Gothic"/>
              </a:rPr>
              <a:t>, se debe </a:t>
            </a:r>
            <a:r>
              <a:rPr lang="es-MX" b="1" dirty="0" smtClean="0">
                <a:solidFill>
                  <a:srgbClr val="80B606"/>
                </a:solidFill>
                <a:latin typeface="Century Gothic"/>
                <a:cs typeface="Century Gothic"/>
              </a:rPr>
              <a:t>dar click sobre la cuenta </a:t>
            </a:r>
            <a:r>
              <a:rPr lang="es-MX" dirty="0" smtClean="0">
                <a:latin typeface="Century Gothic"/>
                <a:cs typeface="Century Gothic"/>
              </a:rPr>
              <a:t>que se desea eliminar y </a:t>
            </a:r>
            <a:r>
              <a:rPr lang="es-MX" b="1" dirty="0" smtClean="0">
                <a:solidFill>
                  <a:srgbClr val="80B606"/>
                </a:solidFill>
                <a:latin typeface="Century Gothic"/>
                <a:cs typeface="Century Gothic"/>
              </a:rPr>
              <a:t>dar click en borrar</a:t>
            </a:r>
            <a:r>
              <a:rPr lang="es-MX" dirty="0" smtClean="0">
                <a:latin typeface="Century Gothic"/>
                <a:cs typeface="Century Gothic"/>
              </a:rPr>
              <a:t>.</a:t>
            </a:r>
            <a:endParaRPr lang="es-MX" dirty="0">
              <a:latin typeface="Century Gothic"/>
              <a:cs typeface="Century Gothic"/>
            </a:endParaRPr>
          </a:p>
        </p:txBody>
      </p:sp>
      <p:sp>
        <p:nvSpPr>
          <p:cNvPr id="9" name="TextBox 8"/>
          <p:cNvSpPr txBox="1"/>
          <p:nvPr/>
        </p:nvSpPr>
        <p:spPr>
          <a:xfrm>
            <a:off x="4177640" y="3175209"/>
            <a:ext cx="4830613" cy="2031325"/>
          </a:xfrm>
          <a:prstGeom prst="rect">
            <a:avLst/>
          </a:prstGeom>
          <a:noFill/>
        </p:spPr>
        <p:txBody>
          <a:bodyPr wrap="square" rtlCol="0">
            <a:spAutoFit/>
          </a:bodyPr>
          <a:lstStyle/>
          <a:p>
            <a:pPr algn="just"/>
            <a:r>
              <a:rPr lang="es-MX" dirty="0" smtClean="0">
                <a:latin typeface="Century Gothic"/>
                <a:cs typeface="Century Gothic"/>
              </a:rPr>
              <a:t>Es posible </a:t>
            </a:r>
            <a:r>
              <a:rPr lang="es-MX" b="1" dirty="0" smtClean="0">
                <a:latin typeface="Century Gothic"/>
                <a:cs typeface="Century Gothic"/>
              </a:rPr>
              <a:t>editar la cuenta</a:t>
            </a:r>
            <a:r>
              <a:rPr lang="es-MX" dirty="0" smtClean="0">
                <a:latin typeface="Century Gothic"/>
                <a:cs typeface="Century Gothic"/>
              </a:rPr>
              <a:t>, dando </a:t>
            </a:r>
            <a:r>
              <a:rPr lang="es-MX" b="1" dirty="0" smtClean="0">
                <a:solidFill>
                  <a:srgbClr val="80B606"/>
                </a:solidFill>
                <a:latin typeface="Century Gothic"/>
                <a:cs typeface="Century Gothic"/>
              </a:rPr>
              <a:t>click sobre el nombre de la cuenta </a:t>
            </a:r>
            <a:r>
              <a:rPr lang="es-MX" dirty="0" smtClean="0">
                <a:latin typeface="Century Gothic"/>
                <a:cs typeface="Century Gothic"/>
              </a:rPr>
              <a:t>y se desplegará el menú desplegable del catálogo de cuentas.</a:t>
            </a:r>
          </a:p>
          <a:p>
            <a:pPr algn="just"/>
            <a:r>
              <a:rPr lang="es-MX" dirty="0" smtClean="0">
                <a:latin typeface="Century Gothic"/>
                <a:cs typeface="Century Gothic"/>
              </a:rPr>
              <a:t>Para editar el monto de igual manera se debe </a:t>
            </a:r>
            <a:r>
              <a:rPr lang="es-MX" b="1" dirty="0" smtClean="0">
                <a:solidFill>
                  <a:srgbClr val="80B606"/>
                </a:solidFill>
                <a:latin typeface="Century Gothic"/>
                <a:cs typeface="Century Gothic"/>
              </a:rPr>
              <a:t>dar click </a:t>
            </a:r>
            <a:r>
              <a:rPr lang="es-MX" b="1" u="sng" dirty="0" smtClean="0">
                <a:solidFill>
                  <a:srgbClr val="80B606"/>
                </a:solidFill>
                <a:latin typeface="Century Gothic"/>
                <a:cs typeface="Century Gothic"/>
              </a:rPr>
              <a:t>sobre el monto </a:t>
            </a:r>
            <a:r>
              <a:rPr lang="es-MX" b="1" dirty="0" smtClean="0">
                <a:solidFill>
                  <a:srgbClr val="80B606"/>
                </a:solidFill>
                <a:latin typeface="Century Gothic"/>
                <a:cs typeface="Century Gothic"/>
              </a:rPr>
              <a:t>y modificar.</a:t>
            </a:r>
            <a:endParaRPr lang="es-MX" b="1" dirty="0">
              <a:solidFill>
                <a:srgbClr val="80B606"/>
              </a:solidFill>
              <a:latin typeface="Century Gothic"/>
              <a:cs typeface="Century Gothic"/>
            </a:endParaRPr>
          </a:p>
        </p:txBody>
      </p:sp>
      <p:sp>
        <p:nvSpPr>
          <p:cNvPr id="10" name="Rounded Rectangle 9"/>
          <p:cNvSpPr/>
          <p:nvPr/>
        </p:nvSpPr>
        <p:spPr>
          <a:xfrm>
            <a:off x="7210778" y="2681111"/>
            <a:ext cx="747889" cy="308702"/>
          </a:xfrm>
          <a:prstGeom prst="round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2554111" y="5521912"/>
            <a:ext cx="733778" cy="406144"/>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p:cNvSpPr/>
          <p:nvPr/>
        </p:nvSpPr>
        <p:spPr>
          <a:xfrm>
            <a:off x="8043335" y="2681111"/>
            <a:ext cx="691444" cy="308702"/>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6" name="Straight Arrow Connector 15"/>
          <p:cNvCxnSpPr/>
          <p:nvPr/>
        </p:nvCxnSpPr>
        <p:spPr>
          <a:xfrm flipH="1">
            <a:off x="2840530" y="2681111"/>
            <a:ext cx="685069" cy="10121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12961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1800" y="3104444"/>
            <a:ext cx="8161867" cy="1349022"/>
          </a:xfrm>
          <a:prstGeom prst="rect">
            <a:avLst/>
          </a:prstGeom>
        </p:spPr>
      </p:pic>
      <p:sp>
        <p:nvSpPr>
          <p:cNvPr id="5" name="TextBox 4"/>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Diario: Registros</a:t>
            </a:r>
            <a:endParaRPr lang="es-MX" sz="3200" dirty="0">
              <a:solidFill>
                <a:srgbClr val="FFFFFF"/>
              </a:solidFill>
              <a:latin typeface="Century Gothic"/>
              <a:cs typeface="Century Gothic"/>
            </a:endParaRPr>
          </a:p>
        </p:txBody>
      </p:sp>
      <p:sp>
        <p:nvSpPr>
          <p:cNvPr id="6" name="TextBox 5"/>
          <p:cNvSpPr txBox="1"/>
          <p:nvPr/>
        </p:nvSpPr>
        <p:spPr>
          <a:xfrm>
            <a:off x="431800" y="1717554"/>
            <a:ext cx="8458200" cy="923330"/>
          </a:xfrm>
          <a:prstGeom prst="rect">
            <a:avLst/>
          </a:prstGeom>
          <a:noFill/>
        </p:spPr>
        <p:txBody>
          <a:bodyPr wrap="square" rtlCol="0">
            <a:spAutoFit/>
          </a:bodyPr>
          <a:lstStyle/>
          <a:p>
            <a:pPr algn="just"/>
            <a:r>
              <a:rPr lang="es-MX" dirty="0" smtClean="0">
                <a:latin typeface="Century Gothic"/>
                <a:cs typeface="Century Gothic"/>
              </a:rPr>
              <a:t>El último apartado de registros pertenece a los totales, en el cual se indica si el saldo deudor y acreedor cuadran, de lo contrario se mostrará la siguiente leyenda.</a:t>
            </a:r>
            <a:endParaRPr lang="es-MX" dirty="0">
              <a:latin typeface="Century Gothic"/>
              <a:cs typeface="Century Gothic"/>
            </a:endParaRPr>
          </a:p>
        </p:txBody>
      </p:sp>
      <p:sp>
        <p:nvSpPr>
          <p:cNvPr id="7" name="Rectangle 6"/>
          <p:cNvSpPr/>
          <p:nvPr/>
        </p:nvSpPr>
        <p:spPr>
          <a:xfrm>
            <a:off x="620889" y="3866444"/>
            <a:ext cx="2032000" cy="310445"/>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72319" y="5583835"/>
            <a:ext cx="487841" cy="381000"/>
          </a:xfrm>
          <a:prstGeom prst="rect">
            <a:avLst/>
          </a:prstGeom>
        </p:spPr>
      </p:pic>
      <p:sp>
        <p:nvSpPr>
          <p:cNvPr id="9" name="TextBox 8"/>
          <p:cNvSpPr txBox="1"/>
          <p:nvPr/>
        </p:nvSpPr>
        <p:spPr>
          <a:xfrm>
            <a:off x="1850952" y="5583835"/>
            <a:ext cx="7160382" cy="369332"/>
          </a:xfrm>
          <a:prstGeom prst="rect">
            <a:avLst/>
          </a:prstGeom>
          <a:noFill/>
        </p:spPr>
        <p:txBody>
          <a:bodyPr wrap="square" rtlCol="0">
            <a:spAutoFit/>
          </a:bodyPr>
          <a:lstStyle/>
          <a:p>
            <a:r>
              <a:rPr lang="es-MX" dirty="0" smtClean="0">
                <a:latin typeface="Century Gothic"/>
                <a:cs typeface="Century Gothic"/>
              </a:rPr>
              <a:t>No olvidar guardar cualquier cambio realizado.</a:t>
            </a:r>
            <a:endParaRPr lang="es-MX" dirty="0">
              <a:latin typeface="Century Gothic"/>
              <a:cs typeface="Century Gothic"/>
            </a:endParaRPr>
          </a:p>
        </p:txBody>
      </p:sp>
    </p:spTree>
    <p:extLst>
      <p:ext uri="{BB962C8B-B14F-4D97-AF65-F5344CB8AC3E}">
        <p14:creationId xmlns:p14="http://schemas.microsoft.com/office/powerpoint/2010/main" val="20533522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5667" y="2723444"/>
            <a:ext cx="7775222" cy="2148523"/>
          </a:xfrm>
          <a:prstGeom prst="rect">
            <a:avLst/>
          </a:prstGeom>
        </p:spPr>
      </p:pic>
      <p:sp>
        <p:nvSpPr>
          <p:cNvPr id="6" name="TextBox 5"/>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Diario: Listado</a:t>
            </a:r>
            <a:endParaRPr lang="es-MX" sz="3200" dirty="0">
              <a:solidFill>
                <a:srgbClr val="FFFFFF"/>
              </a:solidFill>
              <a:latin typeface="Century Gothic"/>
              <a:cs typeface="Century Gothic"/>
            </a:endParaRPr>
          </a:p>
        </p:txBody>
      </p:sp>
      <p:sp>
        <p:nvSpPr>
          <p:cNvPr id="7" name="TextBox 6"/>
          <p:cNvSpPr txBox="1"/>
          <p:nvPr/>
        </p:nvSpPr>
        <p:spPr>
          <a:xfrm>
            <a:off x="338667" y="1340556"/>
            <a:ext cx="8170333" cy="1200329"/>
          </a:xfrm>
          <a:prstGeom prst="rect">
            <a:avLst/>
          </a:prstGeom>
          <a:noFill/>
        </p:spPr>
        <p:txBody>
          <a:bodyPr wrap="square" rtlCol="0">
            <a:spAutoFit/>
          </a:bodyPr>
          <a:lstStyle/>
          <a:p>
            <a:r>
              <a:rPr lang="es-MX" dirty="0" smtClean="0">
                <a:latin typeface="Century Gothic"/>
                <a:cs typeface="Century Gothic"/>
              </a:rPr>
              <a:t>En la pestaña del listado se encuentra un condensado de información de los asientos registrados hasta el momento.</a:t>
            </a:r>
          </a:p>
          <a:p>
            <a:endParaRPr lang="es-MX" dirty="0" smtClean="0">
              <a:latin typeface="Century Gothic"/>
              <a:cs typeface="Century Gothic"/>
            </a:endParaRPr>
          </a:p>
          <a:p>
            <a:r>
              <a:rPr lang="es-MX" b="1" dirty="0" smtClean="0">
                <a:solidFill>
                  <a:srgbClr val="80B606"/>
                </a:solidFill>
                <a:latin typeface="Century Gothic"/>
                <a:cs typeface="Century Gothic"/>
              </a:rPr>
              <a:t>Dar click en el ícono de Listado</a:t>
            </a:r>
            <a:r>
              <a:rPr lang="es-MX" dirty="0" smtClean="0">
                <a:latin typeface="Century Gothic"/>
                <a:cs typeface="Century Gothic"/>
              </a:rPr>
              <a:t>, y se desplegará la siguiente ventana.</a:t>
            </a:r>
            <a:endParaRPr lang="es-MX" dirty="0">
              <a:latin typeface="Century Gothic"/>
              <a:cs typeface="Century Gothic"/>
            </a:endParaRPr>
          </a:p>
        </p:txBody>
      </p:sp>
      <p:sp>
        <p:nvSpPr>
          <p:cNvPr id="8" name="Oval 7"/>
          <p:cNvSpPr/>
          <p:nvPr/>
        </p:nvSpPr>
        <p:spPr>
          <a:xfrm>
            <a:off x="4473222" y="2540885"/>
            <a:ext cx="649111" cy="605893"/>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Action Button: Return 9">
            <a:hlinkClick r:id="rId3" action="ppaction://hlinksldjump" highlightClick="1"/>
          </p:cNvPr>
          <p:cNvSpPr/>
          <p:nvPr/>
        </p:nvSpPr>
        <p:spPr>
          <a:xfrm>
            <a:off x="718487" y="119530"/>
            <a:ext cx="267631" cy="264836"/>
          </a:xfrm>
          <a:prstGeom prst="actionButtonRetur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Action Button: Home 10">
            <a:hlinkClick r:id="rId4" action="ppaction://hlinksldjump" highlightClick="1"/>
          </p:cNvPr>
          <p:cNvSpPr/>
          <p:nvPr/>
        </p:nvSpPr>
        <p:spPr>
          <a:xfrm>
            <a:off x="307444" y="119531"/>
            <a:ext cx="328107" cy="264835"/>
          </a:xfrm>
          <a:prstGeom prst="actionButtonHom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7243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9274" y="2312812"/>
            <a:ext cx="716844" cy="2883668"/>
          </a:xfrm>
          <a:prstGeom prst="rect">
            <a:avLst/>
          </a:prstGeom>
        </p:spPr>
      </p:pic>
      <p:sp>
        <p:nvSpPr>
          <p:cNvPr id="4" name="TextBox 3"/>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Ciclo contable- Mayor</a:t>
            </a:r>
            <a:endParaRPr lang="es-MX" sz="3200" dirty="0">
              <a:solidFill>
                <a:srgbClr val="FFFFFF"/>
              </a:solidFill>
              <a:latin typeface="Century Gothic"/>
              <a:cs typeface="Century Gothic"/>
            </a:endParaRPr>
          </a:p>
        </p:txBody>
      </p:sp>
      <p:sp>
        <p:nvSpPr>
          <p:cNvPr id="7" name="TextBox 6"/>
          <p:cNvSpPr txBox="1"/>
          <p:nvPr/>
        </p:nvSpPr>
        <p:spPr>
          <a:xfrm>
            <a:off x="211665" y="1085630"/>
            <a:ext cx="8664223" cy="1200329"/>
          </a:xfrm>
          <a:prstGeom prst="rect">
            <a:avLst/>
          </a:prstGeom>
          <a:noFill/>
        </p:spPr>
        <p:txBody>
          <a:bodyPr wrap="square" rtlCol="0">
            <a:spAutoFit/>
          </a:bodyPr>
          <a:lstStyle/>
          <a:p>
            <a:r>
              <a:rPr lang="es-MX" dirty="0" smtClean="0">
                <a:latin typeface="Century Gothic"/>
                <a:cs typeface="Century Gothic"/>
              </a:rPr>
              <a:t>La tercer etapa del ciclo contable se refiere al mayor, el cual tiene como objetivo clasificar los movimientos realizados en cada una de las cuentas.</a:t>
            </a:r>
          </a:p>
          <a:p>
            <a:r>
              <a:rPr lang="es-MX" dirty="0" smtClean="0">
                <a:latin typeface="Century Gothic"/>
                <a:cs typeface="Century Gothic"/>
              </a:rPr>
              <a:t>El </a:t>
            </a:r>
            <a:r>
              <a:rPr lang="es-MX" dirty="0">
                <a:latin typeface="Century Gothic"/>
                <a:cs typeface="Century Gothic"/>
              </a:rPr>
              <a:t>mayor tiene 2 apartados </a:t>
            </a:r>
            <a:r>
              <a:rPr lang="es-MX" dirty="0" smtClean="0">
                <a:latin typeface="Century Gothic"/>
                <a:cs typeface="Century Gothic"/>
              </a:rPr>
              <a:t>: Las </a:t>
            </a:r>
            <a:r>
              <a:rPr lang="es-MX" dirty="0">
                <a:latin typeface="Century Gothic"/>
                <a:cs typeface="Century Gothic"/>
              </a:rPr>
              <a:t>cuentas </a:t>
            </a:r>
            <a:r>
              <a:rPr lang="es-MX" dirty="0" smtClean="0">
                <a:latin typeface="Century Gothic"/>
                <a:cs typeface="Century Gothic"/>
              </a:rPr>
              <a:t>T y el listado</a:t>
            </a:r>
            <a:endParaRPr lang="es-MX" dirty="0">
              <a:latin typeface="Century Gothic"/>
              <a:cs typeface="Century Gothic"/>
            </a:endParaRPr>
          </a:p>
          <a:p>
            <a:endParaRPr lang="es-MX" dirty="0">
              <a:latin typeface="Century Gothic"/>
              <a:cs typeface="Century Gothic"/>
            </a:endParaRPr>
          </a:p>
        </p:txBody>
      </p:sp>
      <p:pic>
        <p:nvPicPr>
          <p:cNvPr id="8" name="Picture 7"/>
          <p:cNvPicPr>
            <a:picLocks noChangeAspect="1"/>
          </p:cNvPicPr>
          <p:nvPr/>
        </p:nvPicPr>
        <p:blipFill>
          <a:blip r:embed="rId3"/>
          <a:stretch>
            <a:fillRect/>
          </a:stretch>
        </p:blipFill>
        <p:spPr>
          <a:xfrm>
            <a:off x="3269544" y="2094017"/>
            <a:ext cx="5126567" cy="3961091"/>
          </a:xfrm>
          <a:prstGeom prst="rect">
            <a:avLst/>
          </a:prstGeom>
        </p:spPr>
      </p:pic>
      <p:sp>
        <p:nvSpPr>
          <p:cNvPr id="9" name="Rectangle 8"/>
          <p:cNvSpPr/>
          <p:nvPr/>
        </p:nvSpPr>
        <p:spPr>
          <a:xfrm>
            <a:off x="5178778" y="2328292"/>
            <a:ext cx="1284111" cy="396521"/>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p:cNvSpPr txBox="1"/>
          <p:nvPr/>
        </p:nvSpPr>
        <p:spPr>
          <a:xfrm>
            <a:off x="1157112" y="2285959"/>
            <a:ext cx="1975555" cy="1569660"/>
          </a:xfrm>
          <a:prstGeom prst="rect">
            <a:avLst/>
          </a:prstGeom>
          <a:noFill/>
        </p:spPr>
        <p:txBody>
          <a:bodyPr wrap="square" rtlCol="0">
            <a:spAutoFit/>
          </a:bodyPr>
          <a:lstStyle/>
          <a:p>
            <a:pPr algn="just"/>
            <a:r>
              <a:rPr lang="es-MX" sz="1600" dirty="0" smtClean="0">
                <a:latin typeface="Century Gothic"/>
                <a:cs typeface="Century Gothic"/>
              </a:rPr>
              <a:t>La ventana de las cuentas de T se conforma por:</a:t>
            </a:r>
          </a:p>
          <a:p>
            <a:endParaRPr lang="es-MX" sz="1600" dirty="0" smtClean="0">
              <a:latin typeface="Century Gothic"/>
              <a:cs typeface="Century Gothic"/>
            </a:endParaRPr>
          </a:p>
          <a:p>
            <a:pPr marL="285750" indent="-285750">
              <a:buClr>
                <a:schemeClr val="accent1"/>
              </a:buClr>
              <a:buSzPct val="80000"/>
              <a:buFont typeface="Wingdings" charset="2"/>
              <a:buChar char="u"/>
            </a:pPr>
            <a:r>
              <a:rPr lang="es-MX" sz="1600" dirty="0" smtClean="0">
                <a:latin typeface="Century Gothic"/>
                <a:cs typeface="Century Gothic"/>
              </a:rPr>
              <a:t>Registro</a:t>
            </a:r>
          </a:p>
          <a:p>
            <a:pPr marL="285750" indent="-285750">
              <a:buClr>
                <a:schemeClr val="accent1"/>
              </a:buClr>
              <a:buSzPct val="80000"/>
              <a:buFont typeface="Wingdings" charset="2"/>
              <a:buChar char="u"/>
            </a:pPr>
            <a:r>
              <a:rPr lang="es-MX" sz="1600" dirty="0" smtClean="0">
                <a:latin typeface="Century Gothic"/>
                <a:cs typeface="Century Gothic"/>
              </a:rPr>
              <a:t>Mayor</a:t>
            </a:r>
            <a:endParaRPr lang="es-MX" sz="1600" dirty="0">
              <a:latin typeface="Century Gothic"/>
              <a:cs typeface="Century Gothic"/>
            </a:endParaRPr>
          </a:p>
        </p:txBody>
      </p:sp>
      <p:sp>
        <p:nvSpPr>
          <p:cNvPr id="12" name="Rectangle 11"/>
          <p:cNvSpPr/>
          <p:nvPr/>
        </p:nvSpPr>
        <p:spPr>
          <a:xfrm>
            <a:off x="3372556" y="2724813"/>
            <a:ext cx="733777" cy="337298"/>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Rectangle 12"/>
          <p:cNvSpPr/>
          <p:nvPr/>
        </p:nvSpPr>
        <p:spPr>
          <a:xfrm>
            <a:off x="3372556" y="4217768"/>
            <a:ext cx="733777" cy="337298"/>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627001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99343" y="3086557"/>
            <a:ext cx="5441072" cy="1607936"/>
          </a:xfrm>
          <a:prstGeom prst="rect">
            <a:avLst/>
          </a:prstGeom>
        </p:spPr>
      </p:pic>
      <p:sp>
        <p:nvSpPr>
          <p:cNvPr id="3" name="TextBox 2"/>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Mayor: T’s</a:t>
            </a:r>
            <a:endParaRPr lang="es-MX" sz="3200" dirty="0">
              <a:solidFill>
                <a:srgbClr val="FFFFFF"/>
              </a:solidFill>
              <a:latin typeface="Century Gothic"/>
              <a:cs typeface="Century Gothic"/>
            </a:endParaRPr>
          </a:p>
        </p:txBody>
      </p:sp>
      <p:sp>
        <p:nvSpPr>
          <p:cNvPr id="4" name="TextBox 3"/>
          <p:cNvSpPr txBox="1"/>
          <p:nvPr/>
        </p:nvSpPr>
        <p:spPr>
          <a:xfrm>
            <a:off x="239889" y="1128889"/>
            <a:ext cx="8734778" cy="2062103"/>
          </a:xfrm>
          <a:prstGeom prst="rect">
            <a:avLst/>
          </a:prstGeom>
          <a:noFill/>
        </p:spPr>
        <p:txBody>
          <a:bodyPr wrap="square" rtlCol="0">
            <a:spAutoFit/>
          </a:bodyPr>
          <a:lstStyle/>
          <a:p>
            <a:pPr algn="just"/>
            <a:r>
              <a:rPr lang="es-MX" sz="1600" dirty="0" smtClean="0">
                <a:latin typeface="Century Gothic"/>
                <a:cs typeface="Century Gothic"/>
              </a:rPr>
              <a:t>Para iniciar  a colocar las cuentas en el mayor se deben seguir los siguientes pasos:</a:t>
            </a:r>
          </a:p>
          <a:p>
            <a:pPr algn="just"/>
            <a:endParaRPr lang="es-MX" sz="1600" dirty="0" smtClean="0">
              <a:latin typeface="Century Gothic"/>
              <a:cs typeface="Century Gothic"/>
            </a:endParaRPr>
          </a:p>
          <a:p>
            <a:pPr marL="342900" indent="-342900" algn="just">
              <a:buClr>
                <a:schemeClr val="accent1"/>
              </a:buClr>
              <a:buFont typeface="+mj-lt"/>
              <a:buAutoNum type="arabicPeriod"/>
            </a:pPr>
            <a:r>
              <a:rPr lang="es-MX" sz="1600" dirty="0" smtClean="0">
                <a:latin typeface="Century Gothic"/>
                <a:cs typeface="Century Gothic"/>
              </a:rPr>
              <a:t>Abrir  la ventana de las cuentas de T (T’s)</a:t>
            </a:r>
          </a:p>
          <a:p>
            <a:pPr marL="342900" indent="-342900" algn="just">
              <a:buClr>
                <a:schemeClr val="accent1"/>
              </a:buClr>
              <a:buFont typeface="+mj-lt"/>
              <a:buAutoNum type="arabicPeriod"/>
            </a:pPr>
            <a:r>
              <a:rPr lang="es-MX" sz="1600" dirty="0" smtClean="0">
                <a:latin typeface="Century Gothic"/>
                <a:cs typeface="Century Gothic"/>
              </a:rPr>
              <a:t>En el apartado de </a:t>
            </a:r>
            <a:r>
              <a:rPr lang="es-MX" sz="1600" dirty="0">
                <a:latin typeface="Century Gothic"/>
                <a:cs typeface="Century Gothic"/>
              </a:rPr>
              <a:t>r</a:t>
            </a:r>
            <a:r>
              <a:rPr lang="es-MX" sz="1600" dirty="0" smtClean="0">
                <a:latin typeface="Century Gothic"/>
                <a:cs typeface="Century Gothic"/>
              </a:rPr>
              <a:t>egistro, </a:t>
            </a:r>
            <a:r>
              <a:rPr lang="es-MX" sz="1600" b="1" dirty="0" smtClean="0">
                <a:solidFill>
                  <a:schemeClr val="accent1"/>
                </a:solidFill>
                <a:latin typeface="Century Gothic"/>
                <a:cs typeface="Century Gothic"/>
              </a:rPr>
              <a:t>dar click en el menú de “Número/ Concepto”</a:t>
            </a:r>
            <a:r>
              <a:rPr lang="es-MX" sz="1600" dirty="0" smtClean="0">
                <a:latin typeface="Century Gothic"/>
                <a:cs typeface="Century Gothic"/>
              </a:rPr>
              <a:t>, a continuación se desplegarán los registros de diario </a:t>
            </a:r>
            <a:r>
              <a:rPr lang="es-MX" sz="1600" b="1" dirty="0" smtClean="0">
                <a:solidFill>
                  <a:srgbClr val="80B606"/>
                </a:solidFill>
                <a:latin typeface="Century Gothic"/>
                <a:cs typeface="Century Gothic"/>
              </a:rPr>
              <a:t>dar click en el Registro que se desea colocar en el mayor</a:t>
            </a:r>
            <a:r>
              <a:rPr lang="es-MX" sz="1600" dirty="0" smtClean="0">
                <a:latin typeface="Century Gothic"/>
                <a:cs typeface="Century Gothic"/>
              </a:rPr>
              <a:t>.</a:t>
            </a:r>
          </a:p>
          <a:p>
            <a:pPr marL="342900" indent="-342900" algn="just">
              <a:buClr>
                <a:schemeClr val="accent1"/>
              </a:buClr>
              <a:buFont typeface="+mj-lt"/>
              <a:buAutoNum type="arabicPeriod"/>
            </a:pPr>
            <a:r>
              <a:rPr lang="es-MX" sz="1600" dirty="0" smtClean="0">
                <a:latin typeface="Century Gothic"/>
                <a:cs typeface="Century Gothic"/>
              </a:rPr>
              <a:t>A continuación se visualizarán las cuentas que pertenecen al registro seleccionado</a:t>
            </a:r>
            <a:endParaRPr lang="es-MX" sz="1600" dirty="0">
              <a:latin typeface="Century Gothic"/>
              <a:cs typeface="Century Gothic"/>
            </a:endParaRPr>
          </a:p>
        </p:txBody>
      </p:sp>
      <p:pic>
        <p:nvPicPr>
          <p:cNvPr id="5" name="Picture 4"/>
          <p:cNvPicPr>
            <a:picLocks noChangeAspect="1"/>
          </p:cNvPicPr>
          <p:nvPr/>
        </p:nvPicPr>
        <p:blipFill>
          <a:blip r:embed="rId3"/>
          <a:stretch>
            <a:fillRect/>
          </a:stretch>
        </p:blipFill>
        <p:spPr>
          <a:xfrm>
            <a:off x="1806222" y="5065888"/>
            <a:ext cx="6798637" cy="1408289"/>
          </a:xfrm>
          <a:prstGeom prst="rect">
            <a:avLst/>
          </a:prstGeom>
        </p:spPr>
      </p:pic>
      <p:sp>
        <p:nvSpPr>
          <p:cNvPr id="6" name="Oval 5"/>
          <p:cNvSpPr/>
          <p:nvPr/>
        </p:nvSpPr>
        <p:spPr>
          <a:xfrm>
            <a:off x="4713111" y="2949222"/>
            <a:ext cx="564445" cy="508000"/>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2765778" y="3330222"/>
            <a:ext cx="620889" cy="423334"/>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9" name="Straight Arrow Connector 8"/>
          <p:cNvCxnSpPr/>
          <p:nvPr/>
        </p:nvCxnSpPr>
        <p:spPr>
          <a:xfrm>
            <a:off x="1806222" y="3951111"/>
            <a:ext cx="95955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765778" y="3845277"/>
            <a:ext cx="1340555" cy="211667"/>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p:cNvSpPr txBox="1"/>
          <p:nvPr/>
        </p:nvSpPr>
        <p:spPr>
          <a:xfrm>
            <a:off x="1453444" y="3753556"/>
            <a:ext cx="352778"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b="1" dirty="0" smtClean="0">
                <a:latin typeface="Century Gothic"/>
                <a:cs typeface="Century Gothic"/>
              </a:rPr>
              <a:t>2</a:t>
            </a:r>
            <a:endParaRPr lang="en-US" sz="1600" b="1" dirty="0">
              <a:latin typeface="Century Gothic"/>
              <a:cs typeface="Century Gothic"/>
            </a:endParaRPr>
          </a:p>
        </p:txBody>
      </p:sp>
      <p:sp>
        <p:nvSpPr>
          <p:cNvPr id="13" name="TextBox 12"/>
          <p:cNvSpPr txBox="1"/>
          <p:nvPr/>
        </p:nvSpPr>
        <p:spPr>
          <a:xfrm>
            <a:off x="1425222" y="5065776"/>
            <a:ext cx="352778"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b="1" dirty="0">
                <a:latin typeface="Century Gothic"/>
                <a:cs typeface="Century Gothic"/>
              </a:rPr>
              <a:t>3</a:t>
            </a:r>
          </a:p>
        </p:txBody>
      </p:sp>
    </p:spTree>
    <p:extLst>
      <p:ext uri="{BB962C8B-B14F-4D97-AF65-F5344CB8AC3E}">
        <p14:creationId xmlns:p14="http://schemas.microsoft.com/office/powerpoint/2010/main" val="21744420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Mayor:  T’s</a:t>
            </a:r>
            <a:endParaRPr lang="es-MX" sz="3200" dirty="0">
              <a:solidFill>
                <a:srgbClr val="FFFFFF"/>
              </a:solidFill>
              <a:latin typeface="Century Gothic"/>
              <a:cs typeface="Century Gothic"/>
            </a:endParaRPr>
          </a:p>
        </p:txBody>
      </p:sp>
      <p:pic>
        <p:nvPicPr>
          <p:cNvPr id="3" name="Picture 2"/>
          <p:cNvPicPr>
            <a:picLocks noChangeAspect="1"/>
          </p:cNvPicPr>
          <p:nvPr/>
        </p:nvPicPr>
        <p:blipFill>
          <a:blip r:embed="rId2"/>
          <a:stretch>
            <a:fillRect/>
          </a:stretch>
        </p:blipFill>
        <p:spPr>
          <a:xfrm>
            <a:off x="4112591" y="1207565"/>
            <a:ext cx="4826724" cy="2980414"/>
          </a:xfrm>
          <a:prstGeom prst="rect">
            <a:avLst/>
          </a:prstGeom>
        </p:spPr>
      </p:pic>
      <p:sp>
        <p:nvSpPr>
          <p:cNvPr id="5" name="TextBox 4"/>
          <p:cNvSpPr txBox="1"/>
          <p:nvPr/>
        </p:nvSpPr>
        <p:spPr>
          <a:xfrm>
            <a:off x="116964" y="1086249"/>
            <a:ext cx="3709396" cy="4524316"/>
          </a:xfrm>
          <a:prstGeom prst="rect">
            <a:avLst/>
          </a:prstGeom>
          <a:noFill/>
        </p:spPr>
        <p:txBody>
          <a:bodyPr wrap="square" rtlCol="0">
            <a:spAutoFit/>
          </a:bodyPr>
          <a:lstStyle/>
          <a:p>
            <a:pPr algn="just"/>
            <a:r>
              <a:rPr lang="es-MX" sz="1600" dirty="0" smtClean="0">
                <a:latin typeface="Century Gothic"/>
                <a:cs typeface="Century Gothic"/>
              </a:rPr>
              <a:t>En el apartado de mayor, se pueden visualizar las T’s que corresponden al registro seleccionado.</a:t>
            </a:r>
          </a:p>
          <a:p>
            <a:pPr algn="just"/>
            <a:endParaRPr lang="es-MX" sz="1600" dirty="0" smtClean="0">
              <a:latin typeface="Century Gothic"/>
              <a:cs typeface="Century Gothic"/>
            </a:endParaRPr>
          </a:p>
          <a:p>
            <a:pPr algn="just"/>
            <a:r>
              <a:rPr lang="es-MX" sz="1600" dirty="0" smtClean="0">
                <a:latin typeface="Century Gothic"/>
                <a:cs typeface="Century Gothic"/>
              </a:rPr>
              <a:t>En esta sección se tiene la posibilidad de visualizar las T’s de dos maneras: </a:t>
            </a:r>
          </a:p>
          <a:p>
            <a:pPr algn="just"/>
            <a:endParaRPr lang="es-MX" sz="1600" dirty="0" smtClean="0">
              <a:latin typeface="Century Gothic"/>
              <a:cs typeface="Century Gothic"/>
            </a:endParaRPr>
          </a:p>
          <a:p>
            <a:pPr marL="342900" indent="-342900" algn="just">
              <a:buAutoNum type="arabicPeriod"/>
            </a:pPr>
            <a:r>
              <a:rPr lang="es-MX" sz="1600" b="1" dirty="0" smtClean="0">
                <a:solidFill>
                  <a:srgbClr val="80B606"/>
                </a:solidFill>
                <a:latin typeface="Century Gothic"/>
                <a:cs typeface="Century Gothic"/>
              </a:rPr>
              <a:t>Dando click en “Todos</a:t>
            </a:r>
            <a:r>
              <a:rPr lang="es-MX" sz="1600" dirty="0" smtClean="0">
                <a:latin typeface="Century Gothic"/>
                <a:cs typeface="Century Gothic"/>
              </a:rPr>
              <a:t>”  se muestran todas las T’s del registro seleccionado.</a:t>
            </a:r>
          </a:p>
          <a:p>
            <a:pPr algn="just"/>
            <a:endParaRPr lang="es-MX" sz="1600" dirty="0" smtClean="0">
              <a:latin typeface="Century Gothic"/>
              <a:cs typeface="Century Gothic"/>
            </a:endParaRPr>
          </a:p>
          <a:p>
            <a:pPr marL="342900" indent="-342900" algn="just">
              <a:buAutoNum type="arabicPeriod"/>
            </a:pPr>
            <a:r>
              <a:rPr lang="es-MX" sz="1600" b="1" dirty="0" smtClean="0">
                <a:solidFill>
                  <a:srgbClr val="80B606"/>
                </a:solidFill>
                <a:latin typeface="Century Gothic"/>
                <a:cs typeface="Century Gothic"/>
              </a:rPr>
              <a:t>Dando click en “Seleccionado”</a:t>
            </a:r>
            <a:r>
              <a:rPr lang="es-MX" sz="1600" dirty="0" smtClean="0">
                <a:latin typeface="Century Gothic"/>
                <a:cs typeface="Century Gothic"/>
              </a:rPr>
              <a:t>, se desplegarán las T’s que pertenecen a la cuenta que esté seleccionada en ese momento, </a:t>
            </a:r>
            <a:endParaRPr lang="es-MX" sz="1600" dirty="0">
              <a:latin typeface="Century Gothic"/>
              <a:cs typeface="Century Gothic"/>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31045" y="4371806"/>
            <a:ext cx="4908271" cy="2237619"/>
          </a:xfrm>
          <a:prstGeom prst="rect">
            <a:avLst/>
          </a:prstGeom>
        </p:spPr>
      </p:pic>
      <p:sp>
        <p:nvSpPr>
          <p:cNvPr id="7" name="Rectangle 6"/>
          <p:cNvSpPr/>
          <p:nvPr/>
        </p:nvSpPr>
        <p:spPr>
          <a:xfrm>
            <a:off x="4277504" y="2740693"/>
            <a:ext cx="601524" cy="267385"/>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Rectangle 7"/>
          <p:cNvSpPr/>
          <p:nvPr/>
        </p:nvSpPr>
        <p:spPr>
          <a:xfrm>
            <a:off x="4561556" y="5364343"/>
            <a:ext cx="818741" cy="40114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Oval 8"/>
          <p:cNvSpPr/>
          <p:nvPr/>
        </p:nvSpPr>
        <p:spPr>
          <a:xfrm>
            <a:off x="4112591" y="2289482"/>
            <a:ext cx="448966" cy="417788"/>
          </a:xfrm>
          <a:prstGeom prst="ellipse">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TextBox 3"/>
          <p:cNvSpPr txBox="1"/>
          <p:nvPr/>
        </p:nvSpPr>
        <p:spPr>
          <a:xfrm>
            <a:off x="116964" y="5610565"/>
            <a:ext cx="3408635" cy="1077218"/>
          </a:xfrm>
          <a:prstGeom prst="rect">
            <a:avLst/>
          </a:prstGeom>
          <a:noFill/>
        </p:spPr>
        <p:txBody>
          <a:bodyPr wrap="square" rtlCol="0">
            <a:spAutoFit/>
          </a:bodyPr>
          <a:lstStyle/>
          <a:p>
            <a:pPr algn="just"/>
            <a:r>
              <a:rPr lang="es-MX" sz="1600" b="1" dirty="0" smtClean="0">
                <a:solidFill>
                  <a:srgbClr val="FF0000"/>
                </a:solidFill>
                <a:latin typeface="Century Gothic"/>
                <a:cs typeface="Century Gothic"/>
              </a:rPr>
              <a:t>Atención</a:t>
            </a:r>
            <a:r>
              <a:rPr lang="es-MX" sz="1600" dirty="0" smtClean="0">
                <a:latin typeface="Century Gothic"/>
                <a:cs typeface="Century Gothic"/>
              </a:rPr>
              <a:t>: El círculo que aparece al costado del monto de la cuenta significa que no ha sido trasladado al mayor.</a:t>
            </a:r>
            <a:endParaRPr lang="es-MX" sz="1600" dirty="0">
              <a:latin typeface="Century Gothic"/>
              <a:cs typeface="Century Gothic"/>
            </a:endParaRPr>
          </a:p>
        </p:txBody>
      </p:sp>
      <p:sp>
        <p:nvSpPr>
          <p:cNvPr id="11" name="Oval 10"/>
          <p:cNvSpPr/>
          <p:nvPr/>
        </p:nvSpPr>
        <p:spPr>
          <a:xfrm>
            <a:off x="8471464" y="1637731"/>
            <a:ext cx="467852" cy="401077"/>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75613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Mayor:  T’s</a:t>
            </a:r>
            <a:endParaRPr lang="es-MX" sz="3200" dirty="0">
              <a:solidFill>
                <a:srgbClr val="FFFFFF"/>
              </a:solidFill>
              <a:latin typeface="Century Gothic"/>
              <a:cs typeface="Century Gothic"/>
            </a:endParaRPr>
          </a:p>
        </p:txBody>
      </p:sp>
      <p:sp>
        <p:nvSpPr>
          <p:cNvPr id="3" name="TextBox 2"/>
          <p:cNvSpPr txBox="1"/>
          <p:nvPr/>
        </p:nvSpPr>
        <p:spPr>
          <a:xfrm>
            <a:off x="267344" y="1101283"/>
            <a:ext cx="8671971" cy="1477328"/>
          </a:xfrm>
          <a:prstGeom prst="rect">
            <a:avLst/>
          </a:prstGeom>
          <a:noFill/>
        </p:spPr>
        <p:txBody>
          <a:bodyPr wrap="square" rtlCol="0">
            <a:spAutoFit/>
          </a:bodyPr>
          <a:lstStyle/>
          <a:p>
            <a:r>
              <a:rPr lang="es-MX" dirty="0" smtClean="0">
                <a:latin typeface="Century Gothic"/>
                <a:cs typeface="Century Gothic"/>
              </a:rPr>
              <a:t>Para continuar colocando las cuentas en las T:</a:t>
            </a:r>
          </a:p>
          <a:p>
            <a:r>
              <a:rPr lang="es-MX" dirty="0" smtClean="0">
                <a:latin typeface="Century Gothic"/>
                <a:cs typeface="Century Gothic"/>
              </a:rPr>
              <a:t>4. </a:t>
            </a:r>
            <a:r>
              <a:rPr lang="es-MX" b="1" dirty="0" smtClean="0">
                <a:solidFill>
                  <a:srgbClr val="80B606"/>
                </a:solidFill>
                <a:latin typeface="Century Gothic"/>
                <a:cs typeface="Century Gothic"/>
              </a:rPr>
              <a:t>Dar click sobre la cuenta </a:t>
            </a:r>
            <a:r>
              <a:rPr lang="es-MX" dirty="0" smtClean="0">
                <a:latin typeface="Century Gothic"/>
                <a:cs typeface="Century Gothic"/>
              </a:rPr>
              <a:t>que se desea colocar en la T y arrastrar la cuenta hacia la T a la que corresponde, con el saldo que tenga ( acreedor o deudor). El circulo rojo se refiere a que la cuenta aún no es colocada en ninguna T. </a:t>
            </a:r>
            <a:endParaRPr lang="es-MX" dirty="0">
              <a:latin typeface="Century Gothic"/>
              <a:cs typeface="Century Gothic"/>
            </a:endParaRPr>
          </a:p>
        </p:txBody>
      </p:sp>
      <p:pic>
        <p:nvPicPr>
          <p:cNvPr id="4" name="Picture 3"/>
          <p:cNvPicPr>
            <a:picLocks noChangeAspect="1"/>
          </p:cNvPicPr>
          <p:nvPr/>
        </p:nvPicPr>
        <p:blipFill>
          <a:blip r:embed="rId2"/>
          <a:stretch>
            <a:fillRect/>
          </a:stretch>
        </p:blipFill>
        <p:spPr>
          <a:xfrm>
            <a:off x="364659" y="2578611"/>
            <a:ext cx="5733148" cy="4128223"/>
          </a:xfrm>
          <a:prstGeom prst="rect">
            <a:avLst/>
          </a:prstGeom>
        </p:spPr>
      </p:pic>
      <p:sp>
        <p:nvSpPr>
          <p:cNvPr id="5" name="Rectangle 4"/>
          <p:cNvSpPr/>
          <p:nvPr/>
        </p:nvSpPr>
        <p:spPr>
          <a:xfrm>
            <a:off x="364659" y="3694380"/>
            <a:ext cx="5733148" cy="19941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 name="Straight Arrow Connector 6"/>
          <p:cNvCxnSpPr/>
          <p:nvPr/>
        </p:nvCxnSpPr>
        <p:spPr>
          <a:xfrm>
            <a:off x="2631820" y="3576271"/>
            <a:ext cx="0" cy="13219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744132" y="5097600"/>
            <a:ext cx="1339147" cy="126144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6890990" y="4644681"/>
            <a:ext cx="2048325" cy="1714359"/>
          </a:xfrm>
          <a:prstGeom prst="rect">
            <a:avLst/>
          </a:prstGeom>
        </p:spPr>
      </p:pic>
      <p:cxnSp>
        <p:nvCxnSpPr>
          <p:cNvPr id="11" name="Straight Arrow Connector 10"/>
          <p:cNvCxnSpPr>
            <a:stCxn id="8" idx="3"/>
          </p:cNvCxnSpPr>
          <p:nvPr/>
        </p:nvCxnSpPr>
        <p:spPr>
          <a:xfrm flipV="1">
            <a:off x="3083279" y="5714220"/>
            <a:ext cx="3550194" cy="14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17640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8571" y="2685081"/>
            <a:ext cx="4229100" cy="25908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6655" y="2857674"/>
            <a:ext cx="840573" cy="815883"/>
          </a:xfrm>
          <a:prstGeom prst="rect">
            <a:avLst/>
          </a:prstGeom>
        </p:spPr>
      </p:pic>
      <p:sp>
        <p:nvSpPr>
          <p:cNvPr id="4" name="TextBox 3"/>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Mayor:  T’s</a:t>
            </a:r>
            <a:endParaRPr lang="es-MX" sz="3200" dirty="0">
              <a:solidFill>
                <a:srgbClr val="FFFFFF"/>
              </a:solidFill>
              <a:latin typeface="Century Gothic"/>
              <a:cs typeface="Century Gothic"/>
            </a:endParaRPr>
          </a:p>
        </p:txBody>
      </p:sp>
      <p:sp>
        <p:nvSpPr>
          <p:cNvPr id="5" name="TextBox 4"/>
          <p:cNvSpPr txBox="1"/>
          <p:nvPr/>
        </p:nvSpPr>
        <p:spPr>
          <a:xfrm>
            <a:off x="367599" y="1203231"/>
            <a:ext cx="8187410" cy="923330"/>
          </a:xfrm>
          <a:prstGeom prst="rect">
            <a:avLst/>
          </a:prstGeom>
          <a:noFill/>
        </p:spPr>
        <p:txBody>
          <a:bodyPr wrap="square" rtlCol="0">
            <a:spAutoFit/>
          </a:bodyPr>
          <a:lstStyle/>
          <a:p>
            <a:pPr algn="just"/>
            <a:r>
              <a:rPr lang="es-MX" dirty="0" smtClean="0">
                <a:latin typeface="Century Gothic"/>
                <a:cs typeface="Century Gothic"/>
              </a:rPr>
              <a:t>Si se desea </a:t>
            </a:r>
            <a:r>
              <a:rPr lang="es-MX" b="1" dirty="0" smtClean="0">
                <a:latin typeface="Century Gothic"/>
                <a:cs typeface="Century Gothic"/>
              </a:rPr>
              <a:t>eliminar</a:t>
            </a:r>
            <a:r>
              <a:rPr lang="es-MX" dirty="0" smtClean="0">
                <a:latin typeface="Century Gothic"/>
                <a:cs typeface="Century Gothic"/>
              </a:rPr>
              <a:t> una cuenta que se ha añadido a las T’s, </a:t>
            </a:r>
            <a:r>
              <a:rPr lang="es-MX" b="1" dirty="0">
                <a:solidFill>
                  <a:srgbClr val="80B606"/>
                </a:solidFill>
                <a:latin typeface="Century Gothic"/>
                <a:cs typeface="Century Gothic"/>
              </a:rPr>
              <a:t>d</a:t>
            </a:r>
            <a:r>
              <a:rPr lang="es-MX" b="1" dirty="0" smtClean="0">
                <a:solidFill>
                  <a:srgbClr val="80B606"/>
                </a:solidFill>
                <a:latin typeface="Century Gothic"/>
                <a:cs typeface="Century Gothic"/>
              </a:rPr>
              <a:t>ar click sobre la cuenta</a:t>
            </a:r>
            <a:r>
              <a:rPr lang="es-MX" dirty="0" smtClean="0">
                <a:latin typeface="Century Gothic"/>
                <a:cs typeface="Century Gothic"/>
              </a:rPr>
              <a:t> que se desea eliminar y </a:t>
            </a:r>
            <a:r>
              <a:rPr lang="es-MX" b="1" dirty="0" smtClean="0">
                <a:solidFill>
                  <a:srgbClr val="80B606"/>
                </a:solidFill>
                <a:latin typeface="Century Gothic"/>
                <a:cs typeface="Century Gothic"/>
              </a:rPr>
              <a:t>arrastrar sobre el ícono </a:t>
            </a:r>
            <a:r>
              <a:rPr lang="es-MX" dirty="0" smtClean="0">
                <a:latin typeface="Century Gothic"/>
                <a:cs typeface="Century Gothic"/>
              </a:rPr>
              <a:t>que se muestra a continuación.</a:t>
            </a:r>
            <a:endParaRPr lang="es-MX" dirty="0">
              <a:latin typeface="Century Gothic"/>
              <a:cs typeface="Century Gothic"/>
            </a:endParaRPr>
          </a:p>
        </p:txBody>
      </p:sp>
      <p:sp>
        <p:nvSpPr>
          <p:cNvPr id="6" name="Rectangle 5"/>
          <p:cNvSpPr/>
          <p:nvPr/>
        </p:nvSpPr>
        <p:spPr>
          <a:xfrm>
            <a:off x="2768571" y="3960636"/>
            <a:ext cx="1241589" cy="451212"/>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4" name="Straight Arrow Connector 13"/>
          <p:cNvCxnSpPr/>
          <p:nvPr/>
        </p:nvCxnSpPr>
        <p:spPr>
          <a:xfrm flipH="1" flipV="1">
            <a:off x="3191419" y="3275464"/>
            <a:ext cx="475278" cy="95255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17" name="Picture 1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3430" y="5932385"/>
            <a:ext cx="472688" cy="498114"/>
          </a:xfrm>
          <a:prstGeom prst="rect">
            <a:avLst/>
          </a:prstGeom>
        </p:spPr>
      </p:pic>
      <p:sp>
        <p:nvSpPr>
          <p:cNvPr id="18" name="TextBox 17"/>
          <p:cNvSpPr txBox="1"/>
          <p:nvPr/>
        </p:nvSpPr>
        <p:spPr>
          <a:xfrm>
            <a:off x="1136499" y="5950149"/>
            <a:ext cx="7141882" cy="646331"/>
          </a:xfrm>
          <a:prstGeom prst="rect">
            <a:avLst/>
          </a:prstGeom>
          <a:noFill/>
        </p:spPr>
        <p:txBody>
          <a:bodyPr wrap="square" rtlCol="0">
            <a:spAutoFit/>
          </a:bodyPr>
          <a:lstStyle/>
          <a:p>
            <a:r>
              <a:rPr lang="es-MX" dirty="0" smtClean="0">
                <a:latin typeface="Century Gothic"/>
                <a:cs typeface="Century Gothic"/>
              </a:rPr>
              <a:t>No </a:t>
            </a:r>
            <a:r>
              <a:rPr lang="es-MX" dirty="0">
                <a:latin typeface="Century Gothic"/>
                <a:cs typeface="Century Gothic"/>
              </a:rPr>
              <a:t>olvidar guardar cualquier cambio realizado.</a:t>
            </a:r>
          </a:p>
          <a:p>
            <a:r>
              <a:rPr lang="es-MX" dirty="0" smtClean="0">
                <a:latin typeface="Century Gothic"/>
                <a:cs typeface="Century Gothic"/>
              </a:rPr>
              <a:t> </a:t>
            </a:r>
            <a:endParaRPr lang="es-MX" dirty="0">
              <a:latin typeface="Century Gothic"/>
              <a:cs typeface="Century Gothic"/>
            </a:endParaRPr>
          </a:p>
        </p:txBody>
      </p:sp>
    </p:spTree>
    <p:extLst>
      <p:ext uri="{BB962C8B-B14F-4D97-AF65-F5344CB8AC3E}">
        <p14:creationId xmlns:p14="http://schemas.microsoft.com/office/powerpoint/2010/main" val="659252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4000" dirty="0" smtClean="0">
                <a:latin typeface="Century Gothic"/>
                <a:cs typeface="Century Gothic"/>
              </a:rPr>
              <a:t>Especificaciones MAC </a:t>
            </a:r>
            <a:endParaRPr lang="es-MX" sz="4000" dirty="0">
              <a:latin typeface="Century Gothic"/>
              <a:cs typeface="Century Gothic"/>
            </a:endParaRPr>
          </a:p>
        </p:txBody>
      </p:sp>
      <p:sp>
        <p:nvSpPr>
          <p:cNvPr id="3" name="Content Placeholder 2"/>
          <p:cNvSpPr>
            <a:spLocks noGrp="1"/>
          </p:cNvSpPr>
          <p:nvPr>
            <p:ph idx="1"/>
          </p:nvPr>
        </p:nvSpPr>
        <p:spPr>
          <a:xfrm>
            <a:off x="739775" y="2437946"/>
            <a:ext cx="7662864" cy="3953976"/>
          </a:xfrm>
        </p:spPr>
        <p:txBody>
          <a:bodyPr/>
          <a:lstStyle/>
          <a:p>
            <a:pPr algn="just"/>
            <a:r>
              <a:rPr lang="es-MX" sz="1800" dirty="0" smtClean="0">
                <a:solidFill>
                  <a:schemeClr val="tx1"/>
                </a:solidFill>
                <a:latin typeface="Century Gothic"/>
                <a:cs typeface="Century Gothic"/>
              </a:rPr>
              <a:t>En caso de contar con el sistema operativo OS X Lion u OS X Mountain Lion, se requiere hacer un ajuste en las preferencias del sistema para poder realizar la instalación del software correctamente.</a:t>
            </a:r>
          </a:p>
          <a:p>
            <a:pPr algn="just"/>
            <a:r>
              <a:rPr lang="es-MX" sz="1800" dirty="0" smtClean="0">
                <a:solidFill>
                  <a:schemeClr val="tx1"/>
                </a:solidFill>
                <a:latin typeface="Century Gothic"/>
                <a:cs typeface="Century Gothic"/>
              </a:rPr>
              <a:t>Despúes de haber realizado la instalación, se puede regresar a las preferencias originales del sistema, y el software seguirá funcionando sin inconvenientes.</a:t>
            </a:r>
          </a:p>
          <a:p>
            <a:pPr algn="just"/>
            <a:endParaRPr lang="en-US" sz="1800" dirty="0" smtClean="0">
              <a:solidFill>
                <a:schemeClr val="tx1"/>
              </a:solidFill>
              <a:latin typeface="Century Gothic"/>
              <a:cs typeface="Century Gothic"/>
            </a:endParaRPr>
          </a:p>
          <a:p>
            <a:endParaRPr lang="en-US" sz="1800" dirty="0">
              <a:solidFill>
                <a:srgbClr val="0A3363"/>
              </a:solidFill>
              <a:latin typeface="Century Gothic"/>
              <a:cs typeface="Century Gothic"/>
            </a:endParaRPr>
          </a:p>
        </p:txBody>
      </p:sp>
    </p:spTree>
    <p:extLst>
      <p:ext uri="{BB962C8B-B14F-4D97-AF65-F5344CB8AC3E}">
        <p14:creationId xmlns:p14="http://schemas.microsoft.com/office/powerpoint/2010/main" val="20563025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6119" y="2523444"/>
            <a:ext cx="6466096" cy="4239361"/>
          </a:xfrm>
          <a:prstGeom prst="rect">
            <a:avLst/>
          </a:prstGeom>
        </p:spPr>
      </p:pic>
      <p:sp>
        <p:nvSpPr>
          <p:cNvPr id="3" name="TextBox 2"/>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Mayor: Listado</a:t>
            </a:r>
            <a:endParaRPr lang="es-MX" sz="3200" dirty="0">
              <a:solidFill>
                <a:srgbClr val="FFFFFF"/>
              </a:solidFill>
              <a:latin typeface="Century Gothic"/>
              <a:cs typeface="Century Gothic"/>
            </a:endParaRPr>
          </a:p>
        </p:txBody>
      </p:sp>
      <p:sp>
        <p:nvSpPr>
          <p:cNvPr id="4" name="TextBox 3"/>
          <p:cNvSpPr txBox="1"/>
          <p:nvPr/>
        </p:nvSpPr>
        <p:spPr>
          <a:xfrm>
            <a:off x="167090" y="1303500"/>
            <a:ext cx="8805643" cy="923330"/>
          </a:xfrm>
          <a:prstGeom prst="rect">
            <a:avLst/>
          </a:prstGeom>
          <a:noFill/>
        </p:spPr>
        <p:txBody>
          <a:bodyPr wrap="square" rtlCol="0">
            <a:spAutoFit/>
          </a:bodyPr>
          <a:lstStyle/>
          <a:p>
            <a:r>
              <a:rPr lang="es-MX" dirty="0" smtClean="0">
                <a:latin typeface="Century Gothic"/>
                <a:cs typeface="Century Gothic"/>
              </a:rPr>
              <a:t>En la ventana de listado se muestran los asientos  que se han colocado dentro de cada una de las cuentas en las T’s, en forma de lista. Esto con el propósito de comprobar que el saldo de los asientos es el deseado.</a:t>
            </a:r>
            <a:endParaRPr lang="es-MX" dirty="0">
              <a:latin typeface="Century Gothic"/>
              <a:cs typeface="Century Gothic"/>
            </a:endParaRPr>
          </a:p>
        </p:txBody>
      </p:sp>
      <p:sp>
        <p:nvSpPr>
          <p:cNvPr id="5" name="Rectangle 4"/>
          <p:cNvSpPr/>
          <p:nvPr/>
        </p:nvSpPr>
        <p:spPr>
          <a:xfrm>
            <a:off x="4127123" y="2460792"/>
            <a:ext cx="751905" cy="385208"/>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ectangle 5"/>
          <p:cNvSpPr/>
          <p:nvPr/>
        </p:nvSpPr>
        <p:spPr>
          <a:xfrm>
            <a:off x="1203048" y="3626405"/>
            <a:ext cx="6098785" cy="267385"/>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Action Button: Return 7">
            <a:hlinkClick r:id="rId3" action="ppaction://hlinksldjump" highlightClick="1"/>
          </p:cNvPr>
          <p:cNvSpPr/>
          <p:nvPr/>
        </p:nvSpPr>
        <p:spPr>
          <a:xfrm>
            <a:off x="704504" y="119530"/>
            <a:ext cx="261892" cy="303229"/>
          </a:xfrm>
          <a:prstGeom prst="actionButtonRetur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Action Button: Home 8">
            <a:hlinkClick r:id="rId4" action="ppaction://hlinksldjump" highlightClick="1"/>
          </p:cNvPr>
          <p:cNvSpPr/>
          <p:nvPr/>
        </p:nvSpPr>
        <p:spPr>
          <a:xfrm>
            <a:off x="325366" y="119530"/>
            <a:ext cx="241799" cy="303229"/>
          </a:xfrm>
          <a:prstGeom prst="actionButtonHom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2842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7597" y="3676540"/>
            <a:ext cx="827223" cy="2673848"/>
          </a:xfrm>
          <a:prstGeom prst="rect">
            <a:avLst/>
          </a:prstGeom>
        </p:spPr>
      </p:pic>
      <p:sp>
        <p:nvSpPr>
          <p:cNvPr id="3" name="TextBox 2"/>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Ciclo contable- Balanza</a:t>
            </a:r>
            <a:endParaRPr lang="es-MX" sz="3200" dirty="0">
              <a:solidFill>
                <a:srgbClr val="FFFFFF"/>
              </a:solidFill>
              <a:latin typeface="Century Gothic"/>
              <a:cs typeface="Century Gothic"/>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29001" y="3344440"/>
            <a:ext cx="6775372" cy="3251413"/>
          </a:xfrm>
          <a:prstGeom prst="rect">
            <a:avLst/>
          </a:prstGeom>
        </p:spPr>
      </p:pic>
      <p:sp>
        <p:nvSpPr>
          <p:cNvPr id="5" name="TextBox 4"/>
          <p:cNvSpPr txBox="1"/>
          <p:nvPr/>
        </p:nvSpPr>
        <p:spPr>
          <a:xfrm>
            <a:off x="116963" y="1036116"/>
            <a:ext cx="8738807" cy="2308324"/>
          </a:xfrm>
          <a:prstGeom prst="rect">
            <a:avLst/>
          </a:prstGeom>
          <a:noFill/>
        </p:spPr>
        <p:txBody>
          <a:bodyPr wrap="square" rtlCol="0">
            <a:spAutoFit/>
          </a:bodyPr>
          <a:lstStyle/>
          <a:p>
            <a:r>
              <a:rPr lang="es-MX" dirty="0" smtClean="0">
                <a:latin typeface="Century Gothic"/>
                <a:cs typeface="Century Gothic"/>
              </a:rPr>
              <a:t>La cuarta etapa del ciclo contable corresponde a la balanza, que tiene por objetivo revisar que los movimientos deudores sean iguales a los movimientos acreedores.</a:t>
            </a:r>
          </a:p>
          <a:p>
            <a:r>
              <a:rPr lang="es-MX" dirty="0" smtClean="0">
                <a:latin typeface="Century Gothic"/>
                <a:cs typeface="Century Gothic"/>
              </a:rPr>
              <a:t>La balanza contiene 3 columnas resaltadas en 3 colores diferentes</a:t>
            </a:r>
          </a:p>
          <a:p>
            <a:pPr marL="342900" indent="-342900">
              <a:buClr>
                <a:schemeClr val="accent1"/>
              </a:buClr>
              <a:buAutoNum type="arabicPeriod"/>
            </a:pPr>
            <a:r>
              <a:rPr lang="es-MX" b="1" dirty="0" smtClean="0">
                <a:solidFill>
                  <a:srgbClr val="FF0000"/>
                </a:solidFill>
                <a:latin typeface="Century Gothic"/>
                <a:cs typeface="Century Gothic"/>
              </a:rPr>
              <a:t>Balanza automática</a:t>
            </a:r>
            <a:r>
              <a:rPr lang="es-MX" dirty="0" smtClean="0">
                <a:latin typeface="Century Gothic"/>
                <a:cs typeface="Century Gothic"/>
              </a:rPr>
              <a:t>: Es generada por el programa</a:t>
            </a:r>
          </a:p>
          <a:p>
            <a:pPr marL="342900" indent="-342900">
              <a:buClr>
                <a:schemeClr val="accent1"/>
              </a:buClr>
              <a:buAutoNum type="arabicPeriod"/>
            </a:pPr>
            <a:r>
              <a:rPr lang="es-MX" b="1" dirty="0" smtClean="0">
                <a:solidFill>
                  <a:schemeClr val="accent1"/>
                </a:solidFill>
                <a:latin typeface="Century Gothic"/>
                <a:cs typeface="Century Gothic"/>
              </a:rPr>
              <a:t>Balanza Manual: </a:t>
            </a:r>
            <a:r>
              <a:rPr lang="es-MX" dirty="0" smtClean="0">
                <a:latin typeface="Century Gothic"/>
                <a:cs typeface="Century Gothic"/>
              </a:rPr>
              <a:t>El alumno la genera al realizar las T’s</a:t>
            </a:r>
          </a:p>
          <a:p>
            <a:pPr marL="342900" indent="-342900">
              <a:buClr>
                <a:schemeClr val="accent1"/>
              </a:buClr>
              <a:buAutoNum type="arabicPeriod"/>
            </a:pPr>
            <a:r>
              <a:rPr lang="es-MX" b="1" dirty="0" smtClean="0">
                <a:solidFill>
                  <a:schemeClr val="accent3">
                    <a:lumMod val="75000"/>
                  </a:schemeClr>
                </a:solidFill>
                <a:latin typeface="Century Gothic"/>
                <a:cs typeface="Century Gothic"/>
              </a:rPr>
              <a:t>Diferencias</a:t>
            </a:r>
            <a:r>
              <a:rPr lang="es-MX" b="1" dirty="0" smtClean="0">
                <a:solidFill>
                  <a:schemeClr val="accent3">
                    <a:lumMod val="60000"/>
                    <a:lumOff val="40000"/>
                  </a:schemeClr>
                </a:solidFill>
                <a:latin typeface="Century Gothic"/>
                <a:cs typeface="Century Gothic"/>
              </a:rPr>
              <a:t>: </a:t>
            </a:r>
            <a:r>
              <a:rPr lang="es-MX" dirty="0" smtClean="0">
                <a:latin typeface="Century Gothic"/>
                <a:cs typeface="Century Gothic"/>
              </a:rPr>
              <a:t>Diferencias entre la b. automática y la b. manual. Los saldos deben en esta columna deben ser igual a 0.00</a:t>
            </a:r>
          </a:p>
        </p:txBody>
      </p:sp>
      <p:sp>
        <p:nvSpPr>
          <p:cNvPr id="7" name="Action Button: Return 6">
            <a:hlinkClick r:id="rId4" action="ppaction://hlinksldjump" highlightClick="1"/>
          </p:cNvPr>
          <p:cNvSpPr/>
          <p:nvPr/>
        </p:nvSpPr>
        <p:spPr>
          <a:xfrm>
            <a:off x="699567" y="119530"/>
            <a:ext cx="359370" cy="303229"/>
          </a:xfrm>
          <a:prstGeom prst="actionButtonRetur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Action Button: Home 7">
            <a:hlinkClick r:id="rId5" action="ppaction://hlinksldjump" highlightClick="1"/>
          </p:cNvPr>
          <p:cNvSpPr/>
          <p:nvPr/>
        </p:nvSpPr>
        <p:spPr>
          <a:xfrm>
            <a:off x="366122" y="119530"/>
            <a:ext cx="254129" cy="303229"/>
          </a:xfrm>
          <a:prstGeom prst="actionButtonHom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232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latin typeface="Century Gothic"/>
                <a:cs typeface="Century Gothic"/>
              </a:rPr>
              <a:t>Ajustes </a:t>
            </a:r>
            <a:endParaRPr lang="es-MX" dirty="0">
              <a:latin typeface="Century Gothic"/>
              <a:cs typeface="Century Gothic"/>
            </a:endParaRPr>
          </a:p>
        </p:txBody>
      </p:sp>
      <p:sp>
        <p:nvSpPr>
          <p:cNvPr id="3" name="Content Placeholder 2"/>
          <p:cNvSpPr>
            <a:spLocks noGrp="1"/>
          </p:cNvSpPr>
          <p:nvPr>
            <p:ph idx="1"/>
          </p:nvPr>
        </p:nvSpPr>
        <p:spPr>
          <a:xfrm>
            <a:off x="5029200" y="1210889"/>
            <a:ext cx="3657600" cy="5531724"/>
          </a:xfrm>
        </p:spPr>
        <p:txBody>
          <a:bodyPr/>
          <a:lstStyle/>
          <a:p>
            <a:r>
              <a:rPr lang="es-MX" dirty="0" smtClean="0">
                <a:latin typeface="Century Gothic"/>
                <a:cs typeface="Century Gothic"/>
              </a:rPr>
              <a:t>Diario</a:t>
            </a:r>
          </a:p>
          <a:p>
            <a:r>
              <a:rPr lang="es-MX" dirty="0" smtClean="0">
                <a:latin typeface="Century Gothic"/>
                <a:cs typeface="Century Gothic"/>
              </a:rPr>
              <a:t>Mayor</a:t>
            </a:r>
          </a:p>
          <a:p>
            <a:r>
              <a:rPr lang="es-MX" dirty="0" smtClean="0">
                <a:latin typeface="Century Gothic"/>
                <a:cs typeface="Century Gothic"/>
              </a:rPr>
              <a:t>Balanza</a:t>
            </a:r>
            <a:endParaRPr lang="es-MX" dirty="0">
              <a:latin typeface="Century Gothic"/>
              <a:cs typeface="Century Gothic"/>
            </a:endParaRPr>
          </a:p>
        </p:txBody>
      </p:sp>
      <p:sp>
        <p:nvSpPr>
          <p:cNvPr id="4" name="Action Button: Document 3">
            <a:hlinkClick r:id="rId2" action="ppaction://hlinksldjump" highlightClick="1"/>
          </p:cNvPr>
          <p:cNvSpPr/>
          <p:nvPr/>
        </p:nvSpPr>
        <p:spPr>
          <a:xfrm>
            <a:off x="4549652" y="1210889"/>
            <a:ext cx="332902" cy="367222"/>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Action Button: Document 4">
            <a:hlinkClick r:id="rId3" action="ppaction://hlinksldjump" highlightClick="1"/>
          </p:cNvPr>
          <p:cNvSpPr/>
          <p:nvPr/>
        </p:nvSpPr>
        <p:spPr>
          <a:xfrm>
            <a:off x="4549652" y="1824690"/>
            <a:ext cx="332902" cy="406857"/>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Action Button: Document 5">
            <a:hlinkClick r:id="rId4" action="ppaction://hlinksldjump" highlightClick="1"/>
          </p:cNvPr>
          <p:cNvSpPr/>
          <p:nvPr/>
        </p:nvSpPr>
        <p:spPr>
          <a:xfrm>
            <a:off x="4549652" y="2453469"/>
            <a:ext cx="332902" cy="369869"/>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Action Button: Home 6">
            <a:hlinkClick r:id="rId5" action="ppaction://hlinksldjump" highlightClick="1"/>
          </p:cNvPr>
          <p:cNvSpPr/>
          <p:nvPr/>
        </p:nvSpPr>
        <p:spPr>
          <a:xfrm>
            <a:off x="4661811" y="4154869"/>
            <a:ext cx="367389" cy="382199"/>
          </a:xfrm>
          <a:prstGeom prst="actionButtonHo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TextBox 7"/>
          <p:cNvSpPr txBox="1"/>
          <p:nvPr/>
        </p:nvSpPr>
        <p:spPr>
          <a:xfrm>
            <a:off x="5203126" y="4154869"/>
            <a:ext cx="3748223" cy="369332"/>
          </a:xfrm>
          <a:prstGeom prst="rect">
            <a:avLst/>
          </a:prstGeom>
          <a:noFill/>
        </p:spPr>
        <p:txBody>
          <a:bodyPr wrap="square" rtlCol="0">
            <a:spAutoFit/>
          </a:bodyPr>
          <a:lstStyle/>
          <a:p>
            <a:r>
              <a:rPr lang="es-MX" dirty="0" smtClean="0">
                <a:latin typeface="Century Gothic"/>
                <a:cs typeface="Century Gothic"/>
              </a:rPr>
              <a:t>Menú Bienvenido a ContaUno</a:t>
            </a:r>
            <a:endParaRPr lang="es-MX" dirty="0">
              <a:latin typeface="Century Gothic"/>
              <a:cs typeface="Century Gothic"/>
            </a:endParaRPr>
          </a:p>
        </p:txBody>
      </p:sp>
    </p:spTree>
    <p:extLst>
      <p:ext uri="{BB962C8B-B14F-4D97-AF65-F5344CB8AC3E}">
        <p14:creationId xmlns:p14="http://schemas.microsoft.com/office/powerpoint/2010/main" val="20946069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86118" y="2458555"/>
            <a:ext cx="7903070" cy="428904"/>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0922" y="2857674"/>
            <a:ext cx="735196" cy="3676323"/>
          </a:xfrm>
          <a:prstGeom prst="rect">
            <a:avLst/>
          </a:prstGeom>
        </p:spPr>
      </p:pic>
      <p:sp>
        <p:nvSpPr>
          <p:cNvPr id="7" name="TextBox 6"/>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Ajustes</a:t>
            </a:r>
            <a:endParaRPr lang="es-MX" sz="3200" dirty="0">
              <a:solidFill>
                <a:srgbClr val="FFFFFF"/>
              </a:solidFill>
              <a:latin typeface="Century Gothic"/>
              <a:cs typeface="Century Gothic"/>
            </a:endParaRPr>
          </a:p>
        </p:txBody>
      </p:sp>
      <p:sp>
        <p:nvSpPr>
          <p:cNvPr id="8" name="TextBox 7"/>
          <p:cNvSpPr txBox="1"/>
          <p:nvPr/>
        </p:nvSpPr>
        <p:spPr>
          <a:xfrm>
            <a:off x="4160541" y="2089223"/>
            <a:ext cx="65165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latin typeface="Century Gothic"/>
                <a:cs typeface="Century Gothic"/>
              </a:rPr>
              <a:t>3</a:t>
            </a:r>
            <a:endParaRPr lang="en-US" b="1" dirty="0">
              <a:latin typeface="Century Gothic"/>
              <a:cs typeface="Century Gothic"/>
            </a:endParaRPr>
          </a:p>
        </p:txBody>
      </p:sp>
      <p:sp>
        <p:nvSpPr>
          <p:cNvPr id="10" name="TextBox 9">
            <a:hlinkClick r:id="" action="ppaction://hlinkshowjump?jump=nextslide"/>
          </p:cNvPr>
          <p:cNvSpPr txBox="1"/>
          <p:nvPr/>
        </p:nvSpPr>
        <p:spPr>
          <a:xfrm>
            <a:off x="986118" y="3243717"/>
            <a:ext cx="3057460" cy="369332"/>
          </a:xfrm>
          <a:prstGeom prst="rect">
            <a:avLst/>
          </a:prstGeom>
          <a:noFill/>
        </p:spPr>
        <p:txBody>
          <a:bodyPr wrap="square" rtlCol="0">
            <a:spAutoFit/>
          </a:bodyPr>
          <a:lstStyle/>
          <a:p>
            <a:r>
              <a:rPr lang="es-MX" b="1" dirty="0" smtClean="0">
                <a:solidFill>
                  <a:schemeClr val="accent1"/>
                </a:solidFill>
                <a:latin typeface="Century Gothic"/>
                <a:cs typeface="Century Gothic"/>
              </a:rPr>
              <a:t>3.1. Diario</a:t>
            </a:r>
            <a:r>
              <a:rPr lang="es-MX" b="1" dirty="0" smtClean="0">
                <a:solidFill>
                  <a:schemeClr val="accent1"/>
                </a:solidFill>
              </a:rPr>
              <a:t> </a:t>
            </a:r>
            <a:endParaRPr lang="es-MX" b="1" dirty="0">
              <a:solidFill>
                <a:schemeClr val="accent1"/>
              </a:solidFill>
            </a:endParaRPr>
          </a:p>
        </p:txBody>
      </p:sp>
      <p:sp>
        <p:nvSpPr>
          <p:cNvPr id="13" name="TextBox 12"/>
          <p:cNvSpPr txBox="1"/>
          <p:nvPr/>
        </p:nvSpPr>
        <p:spPr>
          <a:xfrm>
            <a:off x="986118" y="4414682"/>
            <a:ext cx="3057460" cy="369332"/>
          </a:xfrm>
          <a:prstGeom prst="rect">
            <a:avLst/>
          </a:prstGeom>
          <a:noFill/>
        </p:spPr>
        <p:txBody>
          <a:bodyPr wrap="square" rtlCol="0">
            <a:spAutoFit/>
          </a:bodyPr>
          <a:lstStyle/>
          <a:p>
            <a:r>
              <a:rPr lang="es-MX" dirty="0" smtClean="0">
                <a:latin typeface="Century Gothic"/>
                <a:cs typeface="Century Gothic"/>
              </a:rPr>
              <a:t>3.2. Mayor</a:t>
            </a:r>
            <a:endParaRPr lang="es-MX" dirty="0"/>
          </a:p>
        </p:txBody>
      </p:sp>
      <p:sp>
        <p:nvSpPr>
          <p:cNvPr id="14" name="TextBox 13"/>
          <p:cNvSpPr txBox="1"/>
          <p:nvPr/>
        </p:nvSpPr>
        <p:spPr>
          <a:xfrm>
            <a:off x="986118" y="5606351"/>
            <a:ext cx="3057460" cy="369332"/>
          </a:xfrm>
          <a:prstGeom prst="rect">
            <a:avLst/>
          </a:prstGeom>
          <a:noFill/>
        </p:spPr>
        <p:txBody>
          <a:bodyPr wrap="square" rtlCol="0">
            <a:spAutoFit/>
          </a:bodyPr>
          <a:lstStyle/>
          <a:p>
            <a:r>
              <a:rPr lang="es-MX" dirty="0" smtClean="0">
                <a:latin typeface="Century Gothic"/>
                <a:cs typeface="Century Gothic"/>
              </a:rPr>
              <a:t>3.3. Balanza</a:t>
            </a:r>
            <a:endParaRPr lang="es-MX" dirty="0"/>
          </a:p>
        </p:txBody>
      </p:sp>
      <p:sp>
        <p:nvSpPr>
          <p:cNvPr id="15" name="TextBox 14"/>
          <p:cNvSpPr txBox="1"/>
          <p:nvPr/>
        </p:nvSpPr>
        <p:spPr>
          <a:xfrm>
            <a:off x="138621" y="1253367"/>
            <a:ext cx="9029669" cy="1077218"/>
          </a:xfrm>
          <a:prstGeom prst="rect">
            <a:avLst/>
          </a:prstGeom>
          <a:noFill/>
        </p:spPr>
        <p:txBody>
          <a:bodyPr wrap="square" rtlCol="0">
            <a:spAutoFit/>
          </a:bodyPr>
          <a:lstStyle/>
          <a:p>
            <a:pPr algn="just"/>
            <a:r>
              <a:rPr lang="es-MX" sz="1600" dirty="0" smtClean="0">
                <a:latin typeface="Century Gothic"/>
                <a:cs typeface="Century Gothic"/>
              </a:rPr>
              <a:t>En </a:t>
            </a:r>
            <a:r>
              <a:rPr lang="es-MX" sz="1600" smtClean="0">
                <a:latin typeface="Century Gothic"/>
                <a:cs typeface="Century Gothic"/>
              </a:rPr>
              <a:t>la tercera </a:t>
            </a:r>
            <a:r>
              <a:rPr lang="es-MX" sz="1600" dirty="0" smtClean="0">
                <a:latin typeface="Century Gothic"/>
                <a:cs typeface="Century Gothic"/>
              </a:rPr>
              <a:t>pestaña se encuentran las secciones a realizar pertenecientes a los ajustes.</a:t>
            </a:r>
          </a:p>
          <a:p>
            <a:pPr algn="just"/>
            <a:r>
              <a:rPr lang="es-MX" sz="1600" dirty="0" smtClean="0">
                <a:latin typeface="Century Gothic"/>
                <a:cs typeface="Century Gothic"/>
              </a:rPr>
              <a:t>Los ajustes propuestos en este ejercicio se indican en la pantalla de “instrucciones” y estan enumerados partiendo del 9501 al 9510 en el caso de ejercicio periódicos y al 9509 en ejercicio perpetuos. </a:t>
            </a:r>
            <a:endParaRPr lang="es-MX" sz="1600" dirty="0">
              <a:latin typeface="Century Gothic"/>
              <a:cs typeface="Century Gothic"/>
            </a:endParaRPr>
          </a:p>
        </p:txBody>
      </p:sp>
      <p:sp>
        <p:nvSpPr>
          <p:cNvPr id="16" name="Rectangle 15"/>
          <p:cNvSpPr/>
          <p:nvPr/>
        </p:nvSpPr>
        <p:spPr>
          <a:xfrm>
            <a:off x="751905" y="2421926"/>
            <a:ext cx="1821281" cy="465533"/>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9" name="TextBox 18"/>
          <p:cNvSpPr txBox="1"/>
          <p:nvPr/>
        </p:nvSpPr>
        <p:spPr>
          <a:xfrm>
            <a:off x="3525599" y="3029687"/>
            <a:ext cx="4945864" cy="1754327"/>
          </a:xfrm>
          <a:prstGeom prst="rect">
            <a:avLst/>
          </a:prstGeom>
          <a:noFill/>
        </p:spPr>
        <p:txBody>
          <a:bodyPr wrap="square" rtlCol="0">
            <a:spAutoFit/>
          </a:bodyPr>
          <a:lstStyle/>
          <a:p>
            <a:pPr algn="just"/>
            <a:r>
              <a:rPr lang="es-MX" dirty="0" smtClean="0">
                <a:latin typeface="Century Gothic"/>
                <a:cs typeface="Century Gothic"/>
              </a:rPr>
              <a:t>La ventana de Diario tiene por objeto capturar los registros de los ajustes y esta conformada por 3 partes:</a:t>
            </a:r>
          </a:p>
          <a:p>
            <a:pPr marL="285750" indent="-285750" algn="just">
              <a:buClr>
                <a:schemeClr val="accent1"/>
              </a:buClr>
              <a:buSzPct val="85000"/>
              <a:buFont typeface="Wingdings" charset="2"/>
              <a:buChar char="u"/>
            </a:pPr>
            <a:r>
              <a:rPr lang="es-MX" dirty="0" smtClean="0">
                <a:latin typeface="Century Gothic"/>
                <a:cs typeface="Century Gothic"/>
              </a:rPr>
              <a:t>Ajuste</a:t>
            </a:r>
          </a:p>
          <a:p>
            <a:pPr marL="285750" indent="-285750" algn="just">
              <a:buClr>
                <a:schemeClr val="accent1"/>
              </a:buClr>
              <a:buSzPct val="85000"/>
              <a:buFont typeface="Wingdings" charset="2"/>
              <a:buChar char="u"/>
            </a:pPr>
            <a:r>
              <a:rPr lang="es-MX" dirty="0" smtClean="0">
                <a:latin typeface="Century Gothic"/>
                <a:cs typeface="Century Gothic"/>
              </a:rPr>
              <a:t>Contabilización</a:t>
            </a:r>
          </a:p>
          <a:p>
            <a:pPr marL="285750" indent="-285750" algn="just">
              <a:buClr>
                <a:schemeClr val="accent1"/>
              </a:buClr>
              <a:buSzPct val="85000"/>
              <a:buFont typeface="Wingdings" charset="2"/>
              <a:buChar char="u"/>
            </a:pPr>
            <a:r>
              <a:rPr lang="es-MX" dirty="0" smtClean="0">
                <a:latin typeface="Century Gothic"/>
                <a:cs typeface="Century Gothic"/>
              </a:rPr>
              <a:t>Totales</a:t>
            </a:r>
            <a:endParaRPr lang="es-MX" dirty="0">
              <a:latin typeface="Century Gothic"/>
              <a:cs typeface="Century Gothic"/>
            </a:endParaRPr>
          </a:p>
        </p:txBody>
      </p:sp>
      <p:cxnSp>
        <p:nvCxnSpPr>
          <p:cNvPr id="21" name="Straight Arrow Connector 20"/>
          <p:cNvCxnSpPr/>
          <p:nvPr/>
        </p:nvCxnSpPr>
        <p:spPr>
          <a:xfrm>
            <a:off x="2389387" y="3476001"/>
            <a:ext cx="1136212" cy="167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9021464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37990" y="1732581"/>
            <a:ext cx="6917526" cy="1814547"/>
          </a:xfrm>
          <a:prstGeom prst="rect">
            <a:avLst/>
          </a:prstGeom>
        </p:spPr>
      </p:pic>
      <p:sp>
        <p:nvSpPr>
          <p:cNvPr id="4" name="TextBox 3"/>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Ajustes - Diario</a:t>
            </a:r>
            <a:endParaRPr lang="es-MX" sz="3200" dirty="0">
              <a:solidFill>
                <a:srgbClr val="FFFFFF"/>
              </a:solidFill>
              <a:latin typeface="Century Gothic"/>
              <a:cs typeface="Century Gothic"/>
            </a:endParaRPr>
          </a:p>
        </p:txBody>
      </p:sp>
      <p:sp>
        <p:nvSpPr>
          <p:cNvPr id="5" name="TextBox 4"/>
          <p:cNvSpPr txBox="1"/>
          <p:nvPr/>
        </p:nvSpPr>
        <p:spPr>
          <a:xfrm>
            <a:off x="367598" y="1086250"/>
            <a:ext cx="8555008" cy="584776"/>
          </a:xfrm>
          <a:prstGeom prst="rect">
            <a:avLst/>
          </a:prstGeom>
          <a:noFill/>
        </p:spPr>
        <p:txBody>
          <a:bodyPr wrap="square" rtlCol="0">
            <a:spAutoFit/>
          </a:bodyPr>
          <a:lstStyle/>
          <a:p>
            <a:pPr algn="just"/>
            <a:r>
              <a:rPr lang="es-MX" sz="1600" dirty="0" smtClean="0">
                <a:latin typeface="Century Gothic"/>
                <a:cs typeface="Century Gothic"/>
              </a:rPr>
              <a:t>En la sección de ajuste se deben agregar los asientos de ajuste correspondientes al ejercicio, tales como depreciaciones, intereses devengados, etc.</a:t>
            </a:r>
          </a:p>
        </p:txBody>
      </p:sp>
      <p:sp>
        <p:nvSpPr>
          <p:cNvPr id="7" name="Rectangle 6"/>
          <p:cNvSpPr/>
          <p:nvPr/>
        </p:nvSpPr>
        <p:spPr>
          <a:xfrm>
            <a:off x="169322" y="3547128"/>
            <a:ext cx="4091473" cy="2554545"/>
          </a:xfrm>
          <a:prstGeom prst="rect">
            <a:avLst/>
          </a:prstGeom>
        </p:spPr>
        <p:txBody>
          <a:bodyPr wrap="square">
            <a:spAutoFit/>
          </a:bodyPr>
          <a:lstStyle/>
          <a:p>
            <a:pPr algn="just"/>
            <a:r>
              <a:rPr lang="es-MX" sz="1600" b="1" dirty="0">
                <a:solidFill>
                  <a:srgbClr val="80B606"/>
                </a:solidFill>
                <a:latin typeface="Century Gothic"/>
                <a:cs typeface="Century Gothic"/>
              </a:rPr>
              <a:t>Dar click en “agregar ajuste</a:t>
            </a:r>
            <a:r>
              <a:rPr lang="es-MX" sz="1600" b="1" dirty="0" smtClean="0">
                <a:solidFill>
                  <a:srgbClr val="80B606"/>
                </a:solidFill>
                <a:latin typeface="Century Gothic"/>
                <a:cs typeface="Century Gothic"/>
              </a:rPr>
              <a:t>” </a:t>
            </a:r>
            <a:r>
              <a:rPr lang="es-MX" sz="1600" dirty="0" smtClean="0">
                <a:latin typeface="Century Gothic"/>
                <a:cs typeface="Century Gothic"/>
              </a:rPr>
              <a:t>y a continuación se desplegará la siguiente ventana donde debe ingresar la siguiente información:</a:t>
            </a:r>
          </a:p>
          <a:p>
            <a:pPr algn="just"/>
            <a:endParaRPr lang="es-MX" sz="1600" dirty="0" smtClean="0">
              <a:latin typeface="Century Gothic"/>
              <a:cs typeface="Century Gothic"/>
            </a:endParaRPr>
          </a:p>
          <a:p>
            <a:pPr marL="342900" indent="-342900" algn="just">
              <a:buClr>
                <a:schemeClr val="accent1"/>
              </a:buClr>
              <a:buFont typeface="Wingdings" charset="2"/>
              <a:buAutoNum type="arabicPlain"/>
            </a:pPr>
            <a:r>
              <a:rPr lang="es-MX" sz="1600" dirty="0" smtClean="0">
                <a:latin typeface="Century Gothic"/>
                <a:cs typeface="Century Gothic"/>
              </a:rPr>
              <a:t>Ingresar el número del ajuste,</a:t>
            </a:r>
          </a:p>
          <a:p>
            <a:pPr marL="342900" indent="-342900" algn="just">
              <a:buClr>
                <a:schemeClr val="accent1"/>
              </a:buClr>
              <a:buFont typeface="Wingdings" charset="2"/>
              <a:buAutoNum type="arabicPlain"/>
            </a:pPr>
            <a:r>
              <a:rPr lang="es-MX" sz="1600" dirty="0">
                <a:latin typeface="Century Gothic"/>
                <a:cs typeface="Century Gothic"/>
              </a:rPr>
              <a:t>E</a:t>
            </a:r>
            <a:r>
              <a:rPr lang="es-MX" sz="1600" dirty="0" smtClean="0">
                <a:latin typeface="Century Gothic"/>
                <a:cs typeface="Century Gothic"/>
              </a:rPr>
              <a:t>l concepto del registro</a:t>
            </a:r>
          </a:p>
          <a:p>
            <a:pPr marL="342900" indent="-342900" algn="just">
              <a:buClr>
                <a:schemeClr val="accent1"/>
              </a:buClr>
              <a:buFont typeface="Wingdings" charset="2"/>
              <a:buAutoNum type="arabicPlain"/>
            </a:pPr>
            <a:r>
              <a:rPr lang="es-MX" sz="1600" dirty="0">
                <a:latin typeface="Century Gothic"/>
                <a:cs typeface="Century Gothic"/>
              </a:rPr>
              <a:t>F</a:t>
            </a:r>
            <a:r>
              <a:rPr lang="es-MX" sz="1600" dirty="0" smtClean="0">
                <a:latin typeface="Century Gothic"/>
                <a:cs typeface="Century Gothic"/>
              </a:rPr>
              <a:t>echa en formato (DD-MM-AAAA) en número</a:t>
            </a:r>
          </a:p>
          <a:p>
            <a:pPr marL="342900" indent="-342900" algn="just">
              <a:buClr>
                <a:schemeClr val="accent1"/>
              </a:buClr>
              <a:buFont typeface="Wingdings" charset="2"/>
              <a:buAutoNum type="arabicPlain"/>
            </a:pPr>
            <a:r>
              <a:rPr lang="es-MX" sz="1600" b="1" dirty="0">
                <a:solidFill>
                  <a:srgbClr val="80B606"/>
                </a:solidFill>
                <a:latin typeface="Century Gothic"/>
                <a:cs typeface="Century Gothic"/>
              </a:rPr>
              <a:t>D</a:t>
            </a:r>
            <a:r>
              <a:rPr lang="es-MX" sz="1600" b="1" dirty="0" smtClean="0">
                <a:solidFill>
                  <a:srgbClr val="80B606"/>
                </a:solidFill>
                <a:latin typeface="Century Gothic"/>
                <a:cs typeface="Century Gothic"/>
              </a:rPr>
              <a:t>ar click en aceptar</a:t>
            </a:r>
            <a:r>
              <a:rPr lang="es-MX" sz="1600" dirty="0">
                <a:latin typeface="Century Gothic"/>
                <a:cs typeface="Century Gothic"/>
              </a:rPr>
              <a:t> </a:t>
            </a:r>
            <a:r>
              <a:rPr lang="es-MX" sz="1600" dirty="0" smtClean="0">
                <a:latin typeface="Century Gothic"/>
                <a:cs typeface="Century Gothic"/>
              </a:rPr>
              <a:t>para finalizar,</a:t>
            </a:r>
          </a:p>
        </p:txBody>
      </p:sp>
      <p:pic>
        <p:nvPicPr>
          <p:cNvPr id="8" name="Picture 7"/>
          <p:cNvPicPr>
            <a:picLocks noChangeAspect="1"/>
          </p:cNvPicPr>
          <p:nvPr/>
        </p:nvPicPr>
        <p:blipFill>
          <a:blip r:embed="rId3"/>
          <a:stretch>
            <a:fillRect/>
          </a:stretch>
        </p:blipFill>
        <p:spPr>
          <a:xfrm>
            <a:off x="4459071" y="3664109"/>
            <a:ext cx="4463535" cy="2872572"/>
          </a:xfrm>
          <a:prstGeom prst="rect">
            <a:avLst/>
          </a:prstGeom>
        </p:spPr>
      </p:pic>
      <p:sp>
        <p:nvSpPr>
          <p:cNvPr id="9" name="Rounded Rectangle 8"/>
          <p:cNvSpPr/>
          <p:nvPr/>
        </p:nvSpPr>
        <p:spPr>
          <a:xfrm>
            <a:off x="4260795" y="3079205"/>
            <a:ext cx="1553937" cy="467923"/>
          </a:xfrm>
          <a:prstGeom prst="round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TextBox 9"/>
          <p:cNvSpPr txBox="1"/>
          <p:nvPr/>
        </p:nvSpPr>
        <p:spPr>
          <a:xfrm>
            <a:off x="4682560" y="4545540"/>
            <a:ext cx="23615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1</a:t>
            </a:r>
            <a:endParaRPr lang="en-US" dirty="0"/>
          </a:p>
        </p:txBody>
      </p:sp>
      <p:sp>
        <p:nvSpPr>
          <p:cNvPr id="11" name="TextBox 10"/>
          <p:cNvSpPr txBox="1"/>
          <p:nvPr/>
        </p:nvSpPr>
        <p:spPr>
          <a:xfrm>
            <a:off x="8519358" y="4914872"/>
            <a:ext cx="23615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2</a:t>
            </a:r>
          </a:p>
        </p:txBody>
      </p:sp>
      <p:sp>
        <p:nvSpPr>
          <p:cNvPr id="12" name="TextBox 11"/>
          <p:cNvSpPr txBox="1"/>
          <p:nvPr/>
        </p:nvSpPr>
        <p:spPr>
          <a:xfrm>
            <a:off x="4851882" y="5348851"/>
            <a:ext cx="23615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3</a:t>
            </a:r>
          </a:p>
        </p:txBody>
      </p:sp>
    </p:spTree>
    <p:extLst>
      <p:ext uri="{BB962C8B-B14F-4D97-AF65-F5344CB8AC3E}">
        <p14:creationId xmlns:p14="http://schemas.microsoft.com/office/powerpoint/2010/main" val="8420814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79290" y="1465195"/>
            <a:ext cx="6548710" cy="1381859"/>
          </a:xfrm>
          <a:prstGeom prst="rect">
            <a:avLst/>
          </a:prstGeom>
        </p:spPr>
      </p:pic>
      <p:sp>
        <p:nvSpPr>
          <p:cNvPr id="3" name="TextBox 2"/>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Ajustes - Diario</a:t>
            </a:r>
            <a:endParaRPr lang="es-MX" sz="3200" dirty="0">
              <a:solidFill>
                <a:srgbClr val="FFFFFF"/>
              </a:solidFill>
              <a:latin typeface="Century Gothic"/>
              <a:cs typeface="Century Gothic"/>
            </a:endParaRPr>
          </a:p>
        </p:txBody>
      </p:sp>
      <p:sp>
        <p:nvSpPr>
          <p:cNvPr id="4" name="TextBox 3"/>
          <p:cNvSpPr txBox="1"/>
          <p:nvPr/>
        </p:nvSpPr>
        <p:spPr>
          <a:xfrm>
            <a:off x="367598" y="1086250"/>
            <a:ext cx="8555008" cy="646331"/>
          </a:xfrm>
          <a:prstGeom prst="rect">
            <a:avLst/>
          </a:prstGeom>
          <a:noFill/>
        </p:spPr>
        <p:txBody>
          <a:bodyPr wrap="square" rtlCol="0">
            <a:spAutoFit/>
          </a:bodyPr>
          <a:lstStyle/>
          <a:p>
            <a:pPr algn="just"/>
            <a:r>
              <a:rPr lang="es-MX" dirty="0" smtClean="0">
                <a:latin typeface="Century Gothic"/>
                <a:cs typeface="Century Gothic"/>
              </a:rPr>
              <a:t>En la sección de ajuste se tiene la opción de Borrar y editar los registros de ajustes.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7598" y="4201069"/>
            <a:ext cx="4193959" cy="2483814"/>
          </a:xfrm>
          <a:prstGeom prst="rect">
            <a:avLst/>
          </a:prstGeom>
        </p:spPr>
      </p:pic>
      <p:sp>
        <p:nvSpPr>
          <p:cNvPr id="6" name="TextBox 5"/>
          <p:cNvSpPr txBox="1"/>
          <p:nvPr/>
        </p:nvSpPr>
        <p:spPr>
          <a:xfrm>
            <a:off x="367598" y="2877630"/>
            <a:ext cx="4496943" cy="1323439"/>
          </a:xfrm>
          <a:prstGeom prst="rect">
            <a:avLst/>
          </a:prstGeom>
          <a:noFill/>
        </p:spPr>
        <p:txBody>
          <a:bodyPr wrap="square" rtlCol="0">
            <a:spAutoFit/>
          </a:bodyPr>
          <a:lstStyle/>
          <a:p>
            <a:pPr algn="just"/>
            <a:r>
              <a:rPr lang="es-MX" sz="1600" dirty="0" smtClean="0">
                <a:latin typeface="Century Gothic"/>
                <a:cs typeface="Century Gothic"/>
              </a:rPr>
              <a:t>Para editar un ajuste, seleccionar el ajuste en el menú de concepto dar click en “editar ajuste” y a continuación se desplegará la siguiente venta, dar click en “aceptar” para finalizar.</a:t>
            </a:r>
            <a:endParaRPr lang="es-MX" sz="1600" dirty="0">
              <a:latin typeface="Century Gothic"/>
              <a:cs typeface="Century Gothic"/>
            </a:endParaRPr>
          </a:p>
        </p:txBody>
      </p:sp>
      <p:sp>
        <p:nvSpPr>
          <p:cNvPr id="7" name="TextBox 6"/>
          <p:cNvSpPr txBox="1"/>
          <p:nvPr/>
        </p:nvSpPr>
        <p:spPr>
          <a:xfrm>
            <a:off x="4983459" y="2907928"/>
            <a:ext cx="3571549" cy="1323439"/>
          </a:xfrm>
          <a:prstGeom prst="rect">
            <a:avLst/>
          </a:prstGeom>
          <a:noFill/>
        </p:spPr>
        <p:txBody>
          <a:bodyPr wrap="square" rtlCol="0">
            <a:spAutoFit/>
          </a:bodyPr>
          <a:lstStyle/>
          <a:p>
            <a:pPr algn="just"/>
            <a:r>
              <a:rPr lang="es-MX" sz="1600" dirty="0" smtClean="0">
                <a:latin typeface="Century Gothic"/>
                <a:cs typeface="Century Gothic"/>
              </a:rPr>
              <a:t>Para borrar un ajuste, se debe seleccionar el ajuste deseado y se deplegará la siguiente ventana, dar click en “si” para finalizar” </a:t>
            </a:r>
            <a:endParaRPr lang="es-MX" sz="1600" dirty="0">
              <a:latin typeface="Century Gothic"/>
              <a:cs typeface="Century Gothic"/>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64660" y="4385256"/>
            <a:ext cx="4057946" cy="1831438"/>
          </a:xfrm>
          <a:prstGeom prst="rect">
            <a:avLst/>
          </a:prstGeom>
        </p:spPr>
      </p:pic>
      <p:sp>
        <p:nvSpPr>
          <p:cNvPr id="9" name="Rectangle 8"/>
          <p:cNvSpPr/>
          <p:nvPr/>
        </p:nvSpPr>
        <p:spPr>
          <a:xfrm>
            <a:off x="5330171" y="2306193"/>
            <a:ext cx="1420265" cy="540861"/>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p:cNvSpPr/>
          <p:nvPr/>
        </p:nvSpPr>
        <p:spPr>
          <a:xfrm>
            <a:off x="6902837" y="2306193"/>
            <a:ext cx="1225164" cy="540861"/>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986876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23319" y="3553123"/>
            <a:ext cx="4499287" cy="2891177"/>
          </a:xfrm>
          <a:prstGeom prst="rect">
            <a:avLst/>
          </a:prstGeom>
        </p:spPr>
      </p:pic>
      <p:pic>
        <p:nvPicPr>
          <p:cNvPr id="3" name="Picture 2"/>
          <p:cNvPicPr>
            <a:picLocks noChangeAspect="1"/>
          </p:cNvPicPr>
          <p:nvPr/>
        </p:nvPicPr>
        <p:blipFill>
          <a:blip r:embed="rId3"/>
          <a:stretch>
            <a:fillRect/>
          </a:stretch>
        </p:blipFill>
        <p:spPr>
          <a:xfrm>
            <a:off x="3497565" y="1732581"/>
            <a:ext cx="5425041" cy="1664783"/>
          </a:xfrm>
          <a:prstGeom prst="rect">
            <a:avLst/>
          </a:prstGeom>
        </p:spPr>
      </p:pic>
      <p:sp>
        <p:nvSpPr>
          <p:cNvPr id="4" name="TextBox 3"/>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Ajustes- Diario</a:t>
            </a:r>
            <a:endParaRPr lang="es-MX" sz="3200" dirty="0">
              <a:solidFill>
                <a:srgbClr val="FFFFFF"/>
              </a:solidFill>
              <a:latin typeface="Century Gothic"/>
              <a:cs typeface="Century Gothic"/>
            </a:endParaRPr>
          </a:p>
        </p:txBody>
      </p:sp>
      <p:sp>
        <p:nvSpPr>
          <p:cNvPr id="5" name="TextBox 4"/>
          <p:cNvSpPr txBox="1"/>
          <p:nvPr/>
        </p:nvSpPr>
        <p:spPr>
          <a:xfrm>
            <a:off x="367598" y="1086250"/>
            <a:ext cx="8555008" cy="584776"/>
          </a:xfrm>
          <a:prstGeom prst="rect">
            <a:avLst/>
          </a:prstGeom>
          <a:noFill/>
        </p:spPr>
        <p:txBody>
          <a:bodyPr wrap="square" rtlCol="0">
            <a:spAutoFit/>
          </a:bodyPr>
          <a:lstStyle/>
          <a:p>
            <a:pPr algn="just"/>
            <a:r>
              <a:rPr lang="es-MX" sz="1600" dirty="0" smtClean="0">
                <a:latin typeface="Century Gothic"/>
                <a:cs typeface="Century Gothic"/>
              </a:rPr>
              <a:t>En la sección de contabilización se deben agregar las cuentas que pertenecen a cada registro de ajuste.</a:t>
            </a:r>
          </a:p>
        </p:txBody>
      </p:sp>
      <p:sp>
        <p:nvSpPr>
          <p:cNvPr id="6" name="TextBox 5"/>
          <p:cNvSpPr txBox="1"/>
          <p:nvPr/>
        </p:nvSpPr>
        <p:spPr>
          <a:xfrm>
            <a:off x="222601" y="1943460"/>
            <a:ext cx="3158001" cy="3785652"/>
          </a:xfrm>
          <a:prstGeom prst="rect">
            <a:avLst/>
          </a:prstGeom>
          <a:noFill/>
        </p:spPr>
        <p:txBody>
          <a:bodyPr wrap="square" rtlCol="0">
            <a:spAutoFit/>
          </a:bodyPr>
          <a:lstStyle/>
          <a:p>
            <a:pPr algn="just"/>
            <a:r>
              <a:rPr lang="es-MX" sz="1600" dirty="0" smtClean="0">
                <a:latin typeface="Century Gothic"/>
                <a:cs typeface="Century Gothic"/>
              </a:rPr>
              <a:t>Para iniciar, se deben seguir los siguientes pasos:</a:t>
            </a:r>
          </a:p>
          <a:p>
            <a:pPr marL="342900" indent="-342900" algn="just">
              <a:buClr>
                <a:schemeClr val="accent1"/>
              </a:buClr>
              <a:buAutoNum type="arabicPeriod"/>
            </a:pPr>
            <a:r>
              <a:rPr lang="es-MX" sz="1600" b="1" dirty="0" smtClean="0">
                <a:solidFill>
                  <a:srgbClr val="80B606"/>
                </a:solidFill>
                <a:latin typeface="Century Gothic"/>
                <a:cs typeface="Century Gothic"/>
              </a:rPr>
              <a:t>Dar click en Agregar</a:t>
            </a:r>
          </a:p>
          <a:p>
            <a:pPr marL="342900" indent="-342900" algn="just">
              <a:buClr>
                <a:schemeClr val="accent1"/>
              </a:buClr>
              <a:buAutoNum type="arabicPeriod"/>
            </a:pPr>
            <a:r>
              <a:rPr lang="es-MX" sz="1600" dirty="0" smtClean="0">
                <a:latin typeface="Century Gothic"/>
                <a:cs typeface="Century Gothic"/>
              </a:rPr>
              <a:t>En la ventana que se despliega, </a:t>
            </a:r>
            <a:r>
              <a:rPr lang="es-MX" sz="1600" b="1" dirty="0" smtClean="0">
                <a:solidFill>
                  <a:srgbClr val="80B606"/>
                </a:solidFill>
                <a:latin typeface="Century Gothic"/>
                <a:cs typeface="Century Gothic"/>
              </a:rPr>
              <a:t>dar click en el menú desplegable de “ Cuenta”</a:t>
            </a:r>
            <a:r>
              <a:rPr lang="es-MX" sz="1600" dirty="0" smtClean="0">
                <a:latin typeface="Century Gothic"/>
                <a:cs typeface="Century Gothic"/>
              </a:rPr>
              <a:t> y seleccionar la cuenta que se desea añadir.</a:t>
            </a:r>
          </a:p>
          <a:p>
            <a:pPr marL="342900" indent="-342900" algn="just">
              <a:buClr>
                <a:schemeClr val="accent1"/>
              </a:buClr>
              <a:buAutoNum type="arabicPeriod"/>
            </a:pPr>
            <a:r>
              <a:rPr lang="es-MX" sz="1600" dirty="0" smtClean="0">
                <a:latin typeface="Century Gothic"/>
                <a:cs typeface="Century Gothic"/>
              </a:rPr>
              <a:t>Introducir el monto </a:t>
            </a:r>
          </a:p>
          <a:p>
            <a:pPr marL="342900" indent="-342900" algn="just">
              <a:buClr>
                <a:schemeClr val="accent1"/>
              </a:buClr>
              <a:buAutoNum type="arabicPeriod"/>
            </a:pPr>
            <a:r>
              <a:rPr lang="es-MX" sz="1600" dirty="0" smtClean="0">
                <a:latin typeface="Century Gothic"/>
                <a:cs typeface="Century Gothic"/>
              </a:rPr>
              <a:t>Selecionar el tipo de saldo, deudor o acreedor según sea el caso.</a:t>
            </a:r>
          </a:p>
          <a:p>
            <a:pPr marL="342900" indent="-342900" algn="just">
              <a:buClr>
                <a:schemeClr val="accent1"/>
              </a:buClr>
              <a:buAutoNum type="arabicPeriod"/>
            </a:pPr>
            <a:r>
              <a:rPr lang="es-MX" sz="1600" b="1" dirty="0" smtClean="0">
                <a:solidFill>
                  <a:srgbClr val="80B606"/>
                </a:solidFill>
                <a:latin typeface="Century Gothic"/>
                <a:cs typeface="Century Gothic"/>
              </a:rPr>
              <a:t>Dar click en agregar </a:t>
            </a:r>
            <a:r>
              <a:rPr lang="es-MX" sz="1600" dirty="0" smtClean="0">
                <a:latin typeface="Century Gothic"/>
                <a:cs typeface="Century Gothic"/>
              </a:rPr>
              <a:t>para finalizar.</a:t>
            </a:r>
            <a:endParaRPr lang="es-MX" sz="1600" dirty="0">
              <a:latin typeface="Century Gothic"/>
              <a:cs typeface="Century Gothic"/>
            </a:endParaRPr>
          </a:p>
        </p:txBody>
      </p:sp>
      <p:sp>
        <p:nvSpPr>
          <p:cNvPr id="7" name="Rectangle 6"/>
          <p:cNvSpPr/>
          <p:nvPr/>
        </p:nvSpPr>
        <p:spPr>
          <a:xfrm>
            <a:off x="3497565" y="1757173"/>
            <a:ext cx="1231082" cy="372574"/>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a:off x="6048658" y="2924520"/>
            <a:ext cx="41772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latin typeface="Century Gothic"/>
                <a:cs typeface="Century Gothic"/>
              </a:rPr>
              <a:t>1</a:t>
            </a:r>
            <a:endParaRPr lang="en-US" b="1" dirty="0">
              <a:latin typeface="Century Gothic"/>
              <a:cs typeface="Century Gothic"/>
            </a:endParaRPr>
          </a:p>
        </p:txBody>
      </p:sp>
      <p:sp>
        <p:nvSpPr>
          <p:cNvPr id="9" name="TextBox 8"/>
          <p:cNvSpPr txBox="1"/>
          <p:nvPr/>
        </p:nvSpPr>
        <p:spPr>
          <a:xfrm>
            <a:off x="8521590" y="4129747"/>
            <a:ext cx="41772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latin typeface="Century Gothic"/>
                <a:cs typeface="Century Gothic"/>
              </a:rPr>
              <a:t>2</a:t>
            </a:r>
          </a:p>
        </p:txBody>
      </p:sp>
      <p:sp>
        <p:nvSpPr>
          <p:cNvPr id="10" name="TextBox 9"/>
          <p:cNvSpPr txBox="1"/>
          <p:nvPr/>
        </p:nvSpPr>
        <p:spPr>
          <a:xfrm flipH="1">
            <a:off x="4361050" y="4466813"/>
            <a:ext cx="41974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latin typeface="Century Gothic"/>
                <a:cs typeface="Century Gothic"/>
              </a:rPr>
              <a:t>3</a:t>
            </a:r>
            <a:endParaRPr lang="en-US" b="1" dirty="0">
              <a:latin typeface="Century Gothic"/>
              <a:cs typeface="Century Gothic"/>
            </a:endParaRPr>
          </a:p>
        </p:txBody>
      </p:sp>
      <p:sp>
        <p:nvSpPr>
          <p:cNvPr id="11" name="TextBox 10"/>
          <p:cNvSpPr txBox="1"/>
          <p:nvPr/>
        </p:nvSpPr>
        <p:spPr>
          <a:xfrm>
            <a:off x="4310922" y="5334975"/>
            <a:ext cx="41772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smtClean="0">
                <a:latin typeface="Century Gothic"/>
                <a:cs typeface="Century Gothic"/>
              </a:rPr>
              <a:t>4</a:t>
            </a:r>
            <a:endParaRPr lang="en-US" b="1" dirty="0">
              <a:latin typeface="Century Gothic"/>
              <a:cs typeface="Century Gothic"/>
            </a:endParaRPr>
          </a:p>
        </p:txBody>
      </p:sp>
      <p:sp>
        <p:nvSpPr>
          <p:cNvPr id="12" name="TextBox 11"/>
          <p:cNvSpPr txBox="1"/>
          <p:nvPr/>
        </p:nvSpPr>
        <p:spPr>
          <a:xfrm>
            <a:off x="7404106" y="5672041"/>
            <a:ext cx="417725"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latin typeface="Century Gothic"/>
                <a:cs typeface="Century Gothic"/>
              </a:rPr>
              <a:t>5</a:t>
            </a:r>
          </a:p>
        </p:txBody>
      </p:sp>
    </p:spTree>
    <p:extLst>
      <p:ext uri="{BB962C8B-B14F-4D97-AF65-F5344CB8AC3E}">
        <p14:creationId xmlns:p14="http://schemas.microsoft.com/office/powerpoint/2010/main" val="7665063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334" y="1441516"/>
            <a:ext cx="7798183" cy="1901996"/>
          </a:xfrm>
          <a:prstGeom prst="rect">
            <a:avLst/>
          </a:prstGeom>
        </p:spPr>
      </p:pic>
      <p:sp>
        <p:nvSpPr>
          <p:cNvPr id="3" name="TextBox 2"/>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Ajustes- Diario</a:t>
            </a:r>
            <a:endParaRPr lang="es-MX" sz="3200" dirty="0">
              <a:solidFill>
                <a:srgbClr val="FFFFFF"/>
              </a:solidFill>
              <a:latin typeface="Century Gothic"/>
              <a:cs typeface="Century Gothic"/>
            </a:endParaRPr>
          </a:p>
        </p:txBody>
      </p:sp>
      <p:sp>
        <p:nvSpPr>
          <p:cNvPr id="4" name="TextBox 3"/>
          <p:cNvSpPr txBox="1"/>
          <p:nvPr/>
        </p:nvSpPr>
        <p:spPr>
          <a:xfrm>
            <a:off x="350889" y="1102962"/>
            <a:ext cx="8270955" cy="338554"/>
          </a:xfrm>
          <a:prstGeom prst="rect">
            <a:avLst/>
          </a:prstGeom>
          <a:noFill/>
        </p:spPr>
        <p:txBody>
          <a:bodyPr wrap="square" rtlCol="0">
            <a:spAutoFit/>
          </a:bodyPr>
          <a:lstStyle/>
          <a:p>
            <a:pPr algn="just"/>
            <a:r>
              <a:rPr lang="es-MX" sz="1600" dirty="0" smtClean="0">
                <a:latin typeface="Century Gothic"/>
                <a:cs typeface="Century Gothic"/>
              </a:rPr>
              <a:t>Se tiene la opción de editar y borrar los registros que se encuentran registrados.</a:t>
            </a:r>
            <a:endParaRPr lang="es-MX" sz="1600" dirty="0">
              <a:latin typeface="Century Gothic"/>
              <a:cs typeface="Century Gothic"/>
            </a:endParaRPr>
          </a:p>
        </p:txBody>
      </p:sp>
      <p:sp>
        <p:nvSpPr>
          <p:cNvPr id="5" name="TextBox 4"/>
          <p:cNvSpPr txBox="1"/>
          <p:nvPr/>
        </p:nvSpPr>
        <p:spPr>
          <a:xfrm>
            <a:off x="350889" y="3601305"/>
            <a:ext cx="4561557" cy="1323439"/>
          </a:xfrm>
          <a:prstGeom prst="rect">
            <a:avLst/>
          </a:prstGeom>
          <a:noFill/>
        </p:spPr>
        <p:txBody>
          <a:bodyPr wrap="square" rtlCol="0">
            <a:spAutoFit/>
          </a:bodyPr>
          <a:lstStyle/>
          <a:p>
            <a:pPr algn="just"/>
            <a:r>
              <a:rPr lang="es-MX" sz="1600" dirty="0" smtClean="0">
                <a:latin typeface="Century Gothic"/>
                <a:cs typeface="Century Gothic"/>
              </a:rPr>
              <a:t>Para editar el registro, </a:t>
            </a:r>
            <a:r>
              <a:rPr lang="es-MX" sz="1600" b="1" dirty="0" smtClean="0">
                <a:solidFill>
                  <a:srgbClr val="80B606"/>
                </a:solidFill>
                <a:latin typeface="Century Gothic"/>
                <a:cs typeface="Century Gothic"/>
              </a:rPr>
              <a:t>dar click sobre el número de registro y despues en editar. </a:t>
            </a:r>
            <a:r>
              <a:rPr lang="es-MX" sz="1600" dirty="0">
                <a:latin typeface="Century Gothic"/>
                <a:cs typeface="Century Gothic"/>
              </a:rPr>
              <a:t>A</a:t>
            </a:r>
            <a:r>
              <a:rPr lang="es-MX" sz="1600" dirty="0" smtClean="0">
                <a:latin typeface="Century Gothic"/>
                <a:cs typeface="Century Gothic"/>
              </a:rPr>
              <a:t> continuación, se desplegará la pantalla que permitirá la edición del mismo</a:t>
            </a:r>
            <a:r>
              <a:rPr lang="es-MX" sz="1600" b="1" dirty="0" smtClean="0">
                <a:solidFill>
                  <a:srgbClr val="80B606"/>
                </a:solidFill>
                <a:latin typeface="Century Gothic"/>
                <a:cs typeface="Century Gothic"/>
              </a:rPr>
              <a:t>, dar click en agregar</a:t>
            </a:r>
            <a:r>
              <a:rPr lang="es-MX" sz="1600" dirty="0" smtClean="0">
                <a:latin typeface="Century Gothic"/>
                <a:cs typeface="Century Gothic"/>
              </a:rPr>
              <a:t> para finalizar. </a:t>
            </a:r>
            <a:endParaRPr lang="es-MX" sz="1600" dirty="0">
              <a:latin typeface="Century Gothic"/>
              <a:cs typeface="Century Gothic"/>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45606" y="3601305"/>
            <a:ext cx="3845993" cy="2444513"/>
          </a:xfrm>
          <a:prstGeom prst="rect">
            <a:avLst/>
          </a:prstGeom>
        </p:spPr>
      </p:pic>
      <p:sp>
        <p:nvSpPr>
          <p:cNvPr id="7" name="TextBox 6"/>
          <p:cNvSpPr txBox="1"/>
          <p:nvPr/>
        </p:nvSpPr>
        <p:spPr>
          <a:xfrm>
            <a:off x="350889" y="5101155"/>
            <a:ext cx="4561557" cy="1323439"/>
          </a:xfrm>
          <a:prstGeom prst="rect">
            <a:avLst/>
          </a:prstGeom>
          <a:noFill/>
        </p:spPr>
        <p:txBody>
          <a:bodyPr wrap="square" rtlCol="0">
            <a:spAutoFit/>
          </a:bodyPr>
          <a:lstStyle/>
          <a:p>
            <a:pPr algn="just"/>
            <a:r>
              <a:rPr lang="es-MX" sz="1600" dirty="0" smtClean="0">
                <a:latin typeface="Century Gothic"/>
                <a:cs typeface="Century Gothic"/>
              </a:rPr>
              <a:t>Para borrar, </a:t>
            </a:r>
            <a:r>
              <a:rPr lang="es-MX" sz="1600" b="1" dirty="0" smtClean="0">
                <a:solidFill>
                  <a:srgbClr val="80B606"/>
                </a:solidFill>
                <a:latin typeface="Century Gothic"/>
                <a:cs typeface="Century Gothic"/>
              </a:rPr>
              <a:t>dar click en el número del registro</a:t>
            </a:r>
            <a:r>
              <a:rPr lang="es-MX" sz="1600" dirty="0" smtClean="0">
                <a:latin typeface="Century Gothic"/>
                <a:cs typeface="Century Gothic"/>
              </a:rPr>
              <a:t> que se desea eliminar y </a:t>
            </a:r>
            <a:r>
              <a:rPr lang="es-MX" sz="1600" b="1" dirty="0" smtClean="0">
                <a:solidFill>
                  <a:srgbClr val="80B606"/>
                </a:solidFill>
                <a:latin typeface="Century Gothic"/>
                <a:cs typeface="Century Gothic"/>
              </a:rPr>
              <a:t>dar click en borrar</a:t>
            </a:r>
            <a:r>
              <a:rPr lang="es-MX" sz="1600" dirty="0">
                <a:latin typeface="Century Gothic"/>
                <a:cs typeface="Century Gothic"/>
              </a:rPr>
              <a:t>.</a:t>
            </a:r>
            <a:r>
              <a:rPr lang="es-MX" sz="1600" dirty="0" smtClean="0">
                <a:latin typeface="Century Gothic"/>
                <a:cs typeface="Century Gothic"/>
              </a:rPr>
              <a:t> A continuación, se desplegará la ventana para confirmar que se desea proceder</a:t>
            </a:r>
            <a:r>
              <a:rPr lang="es-MX" sz="1600" b="1" dirty="0" smtClean="0">
                <a:solidFill>
                  <a:srgbClr val="80B606"/>
                </a:solidFill>
                <a:latin typeface="Century Gothic"/>
                <a:cs typeface="Century Gothic"/>
              </a:rPr>
              <a:t>, dar click en “si” </a:t>
            </a:r>
            <a:r>
              <a:rPr lang="es-MX" sz="1600" dirty="0" smtClean="0">
                <a:latin typeface="Century Gothic"/>
                <a:cs typeface="Century Gothic"/>
              </a:rPr>
              <a:t>para finalizar.</a:t>
            </a:r>
            <a:endParaRPr lang="es-MX" sz="1600" dirty="0">
              <a:latin typeface="Century Gothic"/>
              <a:cs typeface="Century Gothic"/>
            </a:endParaRPr>
          </a:p>
        </p:txBody>
      </p:sp>
      <p:sp>
        <p:nvSpPr>
          <p:cNvPr id="8" name="Rectangle 7"/>
          <p:cNvSpPr/>
          <p:nvPr/>
        </p:nvSpPr>
        <p:spPr>
          <a:xfrm>
            <a:off x="6279747" y="2681456"/>
            <a:ext cx="934906" cy="493952"/>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p:cNvSpPr/>
          <p:nvPr/>
        </p:nvSpPr>
        <p:spPr>
          <a:xfrm>
            <a:off x="7338132" y="2681456"/>
            <a:ext cx="789868" cy="493952"/>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1" name="Straight Arrow Connector 10"/>
          <p:cNvCxnSpPr/>
          <p:nvPr/>
        </p:nvCxnSpPr>
        <p:spPr>
          <a:xfrm>
            <a:off x="3580867" y="4745471"/>
            <a:ext cx="1746334"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918732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l="-15743"/>
          <a:stretch/>
        </p:blipFill>
        <p:spPr>
          <a:xfrm>
            <a:off x="350889" y="2732046"/>
            <a:ext cx="7392957" cy="1120164"/>
          </a:xfrm>
          <a:prstGeom prst="rect">
            <a:avLst/>
          </a:prstGeom>
        </p:spPr>
      </p:pic>
      <p:sp>
        <p:nvSpPr>
          <p:cNvPr id="4" name="TextBox 3"/>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Ajustes- Diario</a:t>
            </a:r>
            <a:endParaRPr lang="es-MX" sz="3200" dirty="0">
              <a:solidFill>
                <a:srgbClr val="FFFFFF"/>
              </a:solidFill>
              <a:latin typeface="Century Gothic"/>
              <a:cs typeface="Century Gothic"/>
            </a:endParaRPr>
          </a:p>
        </p:txBody>
      </p:sp>
      <p:sp>
        <p:nvSpPr>
          <p:cNvPr id="5" name="TextBox 4"/>
          <p:cNvSpPr txBox="1"/>
          <p:nvPr/>
        </p:nvSpPr>
        <p:spPr>
          <a:xfrm>
            <a:off x="350889" y="1441516"/>
            <a:ext cx="8270955" cy="830997"/>
          </a:xfrm>
          <a:prstGeom prst="rect">
            <a:avLst/>
          </a:prstGeom>
          <a:noFill/>
        </p:spPr>
        <p:txBody>
          <a:bodyPr wrap="square" rtlCol="0">
            <a:spAutoFit/>
          </a:bodyPr>
          <a:lstStyle/>
          <a:p>
            <a:pPr algn="just"/>
            <a:r>
              <a:rPr lang="es-MX" sz="1600" dirty="0" smtClean="0">
                <a:latin typeface="Century Gothic"/>
                <a:cs typeface="Century Gothic"/>
              </a:rPr>
              <a:t>La tercera sección se refiere a los totales, en este apartado se pueden ver  el total del saldo deudor y acreedor, esto con el fin de confirmar que los montos introducidos en la sección de contabilización son iguales.</a:t>
            </a:r>
            <a:endParaRPr lang="es-MX" sz="1600" dirty="0">
              <a:latin typeface="Century Gothic"/>
              <a:cs typeface="Century Gothic"/>
            </a:endParaRPr>
          </a:p>
        </p:txBody>
      </p:sp>
      <p:sp>
        <p:nvSpPr>
          <p:cNvPr id="6" name="Rectangle 5"/>
          <p:cNvSpPr/>
          <p:nvPr/>
        </p:nvSpPr>
        <p:spPr>
          <a:xfrm>
            <a:off x="1358260" y="2732046"/>
            <a:ext cx="1005465" cy="478645"/>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6498" y="5950149"/>
            <a:ext cx="487841" cy="381000"/>
          </a:xfrm>
          <a:prstGeom prst="rect">
            <a:avLst/>
          </a:prstGeom>
        </p:spPr>
      </p:pic>
      <p:sp>
        <p:nvSpPr>
          <p:cNvPr id="8" name="TextBox 7"/>
          <p:cNvSpPr txBox="1"/>
          <p:nvPr/>
        </p:nvSpPr>
        <p:spPr>
          <a:xfrm>
            <a:off x="1136499" y="5950149"/>
            <a:ext cx="7141882" cy="646331"/>
          </a:xfrm>
          <a:prstGeom prst="rect">
            <a:avLst/>
          </a:prstGeom>
          <a:noFill/>
        </p:spPr>
        <p:txBody>
          <a:bodyPr wrap="square" rtlCol="0">
            <a:spAutoFit/>
          </a:bodyPr>
          <a:lstStyle/>
          <a:p>
            <a:r>
              <a:rPr lang="es-MX" dirty="0" smtClean="0">
                <a:latin typeface="Century Gothic"/>
                <a:cs typeface="Century Gothic"/>
              </a:rPr>
              <a:t>No </a:t>
            </a:r>
            <a:r>
              <a:rPr lang="es-MX" dirty="0">
                <a:latin typeface="Century Gothic"/>
                <a:cs typeface="Century Gothic"/>
              </a:rPr>
              <a:t>olvidar guardar cualquier cambio realizado.</a:t>
            </a:r>
          </a:p>
          <a:p>
            <a:r>
              <a:rPr lang="es-MX" dirty="0" smtClean="0">
                <a:latin typeface="Century Gothic"/>
                <a:cs typeface="Century Gothic"/>
              </a:rPr>
              <a:t> </a:t>
            </a:r>
            <a:endParaRPr lang="es-MX" dirty="0">
              <a:latin typeface="Century Gothic"/>
              <a:cs typeface="Century Gothic"/>
            </a:endParaRPr>
          </a:p>
        </p:txBody>
      </p:sp>
    </p:spTree>
    <p:extLst>
      <p:ext uri="{BB962C8B-B14F-4D97-AF65-F5344CB8AC3E}">
        <p14:creationId xmlns:p14="http://schemas.microsoft.com/office/powerpoint/2010/main" val="18402248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8527" y="2196435"/>
            <a:ext cx="6367667" cy="3824513"/>
          </a:xfrm>
          <a:prstGeom prst="rect">
            <a:avLst/>
          </a:prstGeom>
        </p:spPr>
      </p:pic>
      <p:sp>
        <p:nvSpPr>
          <p:cNvPr id="3" name="TextBox 2"/>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Ajustes- Diario</a:t>
            </a:r>
            <a:endParaRPr lang="es-MX" sz="3200" dirty="0">
              <a:solidFill>
                <a:srgbClr val="FFFFFF"/>
              </a:solidFill>
              <a:latin typeface="Century Gothic"/>
              <a:cs typeface="Century Gothic"/>
            </a:endParaRPr>
          </a:p>
        </p:txBody>
      </p:sp>
      <p:sp>
        <p:nvSpPr>
          <p:cNvPr id="4" name="TextBox 3"/>
          <p:cNvSpPr txBox="1"/>
          <p:nvPr/>
        </p:nvSpPr>
        <p:spPr>
          <a:xfrm>
            <a:off x="372046" y="1257112"/>
            <a:ext cx="8518578" cy="584776"/>
          </a:xfrm>
          <a:prstGeom prst="rect">
            <a:avLst/>
          </a:prstGeom>
          <a:noFill/>
        </p:spPr>
        <p:txBody>
          <a:bodyPr wrap="square" rtlCol="0">
            <a:spAutoFit/>
          </a:bodyPr>
          <a:lstStyle/>
          <a:p>
            <a:pPr algn="just"/>
            <a:r>
              <a:rPr lang="es-MX" sz="1600" dirty="0" smtClean="0">
                <a:latin typeface="Century Gothic"/>
                <a:cs typeface="Century Gothic"/>
              </a:rPr>
              <a:t>Se pueden consultar los registros de ajustes realizados en el diario, en forma de lista, </a:t>
            </a:r>
            <a:r>
              <a:rPr lang="es-MX" sz="1600" b="1" dirty="0" smtClean="0">
                <a:solidFill>
                  <a:schemeClr val="accent1"/>
                </a:solidFill>
                <a:latin typeface="Century Gothic"/>
                <a:cs typeface="Century Gothic"/>
              </a:rPr>
              <a:t>dar click en “Listado” </a:t>
            </a:r>
            <a:r>
              <a:rPr lang="es-MX" sz="1600" dirty="0" smtClean="0">
                <a:latin typeface="Century Gothic"/>
                <a:cs typeface="Century Gothic"/>
              </a:rPr>
              <a:t>y se desplegará la siguiente ventana.</a:t>
            </a:r>
            <a:endParaRPr lang="es-MX" sz="1600" dirty="0">
              <a:latin typeface="Century Gothic"/>
              <a:cs typeface="Century Gothic"/>
            </a:endParaRPr>
          </a:p>
        </p:txBody>
      </p:sp>
      <p:sp>
        <p:nvSpPr>
          <p:cNvPr id="5" name="Action Button: Return 4">
            <a:hlinkClick r:id="rId3" action="ppaction://hlinksldjump" highlightClick="1"/>
          </p:cNvPr>
          <p:cNvSpPr/>
          <p:nvPr/>
        </p:nvSpPr>
        <p:spPr>
          <a:xfrm>
            <a:off x="693709" y="197077"/>
            <a:ext cx="292409" cy="234251"/>
          </a:xfrm>
          <a:prstGeom prst="actionButtonRetur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Action Button: Home 5">
            <a:hlinkClick r:id="rId4" action="ppaction://hlinksldjump" highlightClick="1"/>
          </p:cNvPr>
          <p:cNvSpPr/>
          <p:nvPr/>
        </p:nvSpPr>
        <p:spPr>
          <a:xfrm>
            <a:off x="239058" y="197078"/>
            <a:ext cx="278789" cy="225682"/>
          </a:xfrm>
          <a:prstGeom prst="actionButtonHo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521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7200" y="3331015"/>
            <a:ext cx="2075453" cy="3128017"/>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35441" y="3717493"/>
            <a:ext cx="5996686" cy="2509308"/>
          </a:xfrm>
          <a:prstGeom prst="rect">
            <a:avLst/>
          </a:prstGeom>
        </p:spPr>
      </p:pic>
      <p:sp>
        <p:nvSpPr>
          <p:cNvPr id="7" name="Oval 6"/>
          <p:cNvSpPr/>
          <p:nvPr/>
        </p:nvSpPr>
        <p:spPr>
          <a:xfrm>
            <a:off x="6630386" y="4403031"/>
            <a:ext cx="743446" cy="898394"/>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 name="TextBox 7"/>
          <p:cNvSpPr txBox="1"/>
          <p:nvPr/>
        </p:nvSpPr>
        <p:spPr>
          <a:xfrm>
            <a:off x="464655" y="1488141"/>
            <a:ext cx="7945580" cy="2031325"/>
          </a:xfrm>
          <a:prstGeom prst="rect">
            <a:avLst/>
          </a:prstGeom>
          <a:noFill/>
        </p:spPr>
        <p:txBody>
          <a:bodyPr wrap="square" rtlCol="0">
            <a:spAutoFit/>
          </a:bodyPr>
          <a:lstStyle/>
          <a:p>
            <a:pPr algn="just"/>
            <a:r>
              <a:rPr lang="es-MX" dirty="0" smtClean="0">
                <a:latin typeface="Century Gothic"/>
                <a:cs typeface="Century Gothic"/>
              </a:rPr>
              <a:t>Para realizar los ajustes en las Preferencias del sistema, se deben seguir los siguientes pasos:</a:t>
            </a:r>
          </a:p>
          <a:p>
            <a:pPr algn="just"/>
            <a:endParaRPr lang="es-MX" dirty="0" smtClean="0">
              <a:latin typeface="Century Gothic"/>
              <a:cs typeface="Century Gothic"/>
            </a:endParaRPr>
          </a:p>
          <a:p>
            <a:pPr marL="342900" indent="-342900" algn="just">
              <a:buAutoNum type="arabicPeriod"/>
            </a:pPr>
            <a:r>
              <a:rPr lang="es-MX" dirty="0" smtClean="0">
                <a:latin typeface="Century Gothic"/>
                <a:cs typeface="Century Gothic"/>
              </a:rPr>
              <a:t>Ingresar: Menú-&gt; Preferencias del sistema</a:t>
            </a:r>
          </a:p>
          <a:p>
            <a:pPr marL="342900" indent="-342900" algn="just">
              <a:buAutoNum type="arabicPeriod"/>
            </a:pPr>
            <a:r>
              <a:rPr lang="es-MX" dirty="0" smtClean="0">
                <a:latin typeface="Century Gothic"/>
                <a:cs typeface="Century Gothic"/>
              </a:rPr>
              <a:t>En el menú de Preferencias de sistema,</a:t>
            </a:r>
          </a:p>
          <a:p>
            <a:pPr algn="just"/>
            <a:r>
              <a:rPr lang="es-MX" dirty="0" smtClean="0">
                <a:latin typeface="Century Gothic"/>
                <a:cs typeface="Century Gothic"/>
              </a:rPr>
              <a:t> Dar click en Seguridad y Privacidad.</a:t>
            </a:r>
          </a:p>
          <a:p>
            <a:pPr algn="just"/>
            <a:endParaRPr lang="es-MX" dirty="0">
              <a:latin typeface="Century Gothic"/>
              <a:cs typeface="Century Gothic"/>
            </a:endParaRPr>
          </a:p>
        </p:txBody>
      </p:sp>
      <p:sp>
        <p:nvSpPr>
          <p:cNvPr id="9" name="Title 1"/>
          <p:cNvSpPr txBox="1">
            <a:spLocks/>
          </p:cNvSpPr>
          <p:nvPr/>
        </p:nvSpPr>
        <p:spPr>
          <a:xfrm>
            <a:off x="457200" y="109942"/>
            <a:ext cx="8229600" cy="1143000"/>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s-MX" sz="3200" dirty="0" smtClean="0">
                <a:latin typeface="Century Gothic"/>
                <a:cs typeface="Century Gothic"/>
              </a:rPr>
              <a:t>Cambio en Preferencias MAC</a:t>
            </a:r>
            <a:endParaRPr lang="es-MX" sz="3200" dirty="0">
              <a:latin typeface="Century Gothic"/>
              <a:cs typeface="Century Gothic"/>
            </a:endParaRPr>
          </a:p>
        </p:txBody>
      </p:sp>
    </p:spTree>
    <p:extLst>
      <p:ext uri="{BB962C8B-B14F-4D97-AF65-F5344CB8AC3E}">
        <p14:creationId xmlns:p14="http://schemas.microsoft.com/office/powerpoint/2010/main" val="19027135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Ajustes - Mayor</a:t>
            </a:r>
            <a:endParaRPr lang="es-MX" sz="3200" dirty="0">
              <a:solidFill>
                <a:srgbClr val="FFFFFF"/>
              </a:solidFill>
              <a:latin typeface="Century Gothic"/>
              <a:cs typeface="Century Gothic"/>
            </a:endParaRPr>
          </a:p>
        </p:txBody>
      </p:sp>
      <p:pic>
        <p:nvPicPr>
          <p:cNvPr id="3" name="Picture 2"/>
          <p:cNvPicPr>
            <a:picLocks noChangeAspect="1"/>
          </p:cNvPicPr>
          <p:nvPr/>
        </p:nvPicPr>
        <p:blipFill>
          <a:blip r:embed="rId2"/>
          <a:stretch>
            <a:fillRect/>
          </a:stretch>
        </p:blipFill>
        <p:spPr>
          <a:xfrm>
            <a:off x="416095" y="3190527"/>
            <a:ext cx="998969" cy="2280978"/>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8443" y="6282137"/>
            <a:ext cx="5967362" cy="162120"/>
          </a:xfrm>
          <a:prstGeom prst="rect">
            <a:avLst/>
          </a:prstGeom>
        </p:spPr>
      </p:pic>
      <p:sp>
        <p:nvSpPr>
          <p:cNvPr id="7" name="TextBox 6"/>
          <p:cNvSpPr txBox="1"/>
          <p:nvPr/>
        </p:nvSpPr>
        <p:spPr>
          <a:xfrm>
            <a:off x="416095" y="1107818"/>
            <a:ext cx="8393491" cy="1815882"/>
          </a:xfrm>
          <a:prstGeom prst="rect">
            <a:avLst/>
          </a:prstGeom>
          <a:noFill/>
        </p:spPr>
        <p:txBody>
          <a:bodyPr wrap="square" rtlCol="0">
            <a:spAutoFit/>
          </a:bodyPr>
          <a:lstStyle/>
          <a:p>
            <a:pPr algn="just"/>
            <a:r>
              <a:rPr lang="es-MX" sz="1600" dirty="0" smtClean="0">
                <a:latin typeface="Century Gothic"/>
                <a:cs typeface="Century Gothic"/>
              </a:rPr>
              <a:t>Posterior a registrar los asientos de ajustes, se deben clasificar los movimientos por cuenta en el mayor.</a:t>
            </a:r>
          </a:p>
          <a:p>
            <a:pPr algn="just"/>
            <a:r>
              <a:rPr lang="es-MX" sz="1600" dirty="0" smtClean="0">
                <a:latin typeface="Century Gothic"/>
                <a:cs typeface="Century Gothic"/>
              </a:rPr>
              <a:t>Para iniciar </a:t>
            </a:r>
            <a:r>
              <a:rPr lang="es-MX" sz="1600" b="1" dirty="0" smtClean="0">
                <a:solidFill>
                  <a:srgbClr val="80B606"/>
                </a:solidFill>
                <a:latin typeface="Century Gothic"/>
                <a:cs typeface="Century Gothic"/>
              </a:rPr>
              <a:t>dar click en el apartado del Mayor</a:t>
            </a:r>
            <a:r>
              <a:rPr lang="es-MX" sz="1600" dirty="0" smtClean="0">
                <a:latin typeface="Century Gothic"/>
                <a:cs typeface="Century Gothic"/>
              </a:rPr>
              <a:t> y se desplegará la siguiente ventana, continuar siguiendo los pasos enlistados:</a:t>
            </a:r>
          </a:p>
          <a:p>
            <a:pPr algn="just"/>
            <a:r>
              <a:rPr lang="es-MX" sz="1600" b="1" dirty="0" smtClean="0">
                <a:solidFill>
                  <a:schemeClr val="accent1"/>
                </a:solidFill>
                <a:latin typeface="Century Gothic"/>
                <a:cs typeface="Century Gothic"/>
              </a:rPr>
              <a:t>1. </a:t>
            </a:r>
            <a:r>
              <a:rPr lang="es-MX" sz="1600" dirty="0" smtClean="0">
                <a:latin typeface="Century Gothic"/>
                <a:cs typeface="Century Gothic"/>
              </a:rPr>
              <a:t>En la sección de ajustes seleccionar el asiento que se desea clasificar, dando </a:t>
            </a:r>
            <a:r>
              <a:rPr lang="es-MX" sz="1600" b="1" dirty="0" smtClean="0">
                <a:solidFill>
                  <a:srgbClr val="80B606"/>
                </a:solidFill>
                <a:latin typeface="Century Gothic"/>
                <a:cs typeface="Century Gothic"/>
              </a:rPr>
              <a:t>click en el menú desplegable de “Número/ Concepto</a:t>
            </a:r>
            <a:r>
              <a:rPr lang="es-MX" sz="1600" dirty="0" smtClean="0">
                <a:latin typeface="Century Gothic"/>
                <a:cs typeface="Century Gothic"/>
              </a:rPr>
              <a:t>”, y a continuación se muestran las cuentas registradas en ese ajuste.</a:t>
            </a:r>
            <a:endParaRPr lang="es-MX" sz="1600" dirty="0">
              <a:latin typeface="Century Gothic"/>
              <a:cs typeface="Century Gothic"/>
            </a:endParaRPr>
          </a:p>
        </p:txBody>
      </p:sp>
      <p:pic>
        <p:nvPicPr>
          <p:cNvPr id="8" name="Picture 7"/>
          <p:cNvPicPr>
            <a:picLocks noChangeAspect="1"/>
          </p:cNvPicPr>
          <p:nvPr/>
        </p:nvPicPr>
        <p:blipFill>
          <a:blip r:embed="rId4"/>
          <a:stretch>
            <a:fillRect/>
          </a:stretch>
        </p:blipFill>
        <p:spPr>
          <a:xfrm>
            <a:off x="2336259" y="4498821"/>
            <a:ext cx="6473327" cy="136325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734271" y="3018270"/>
            <a:ext cx="6191055" cy="1480551"/>
          </a:xfrm>
          <a:prstGeom prst="rect">
            <a:avLst/>
          </a:prstGeom>
        </p:spPr>
      </p:pic>
      <p:sp>
        <p:nvSpPr>
          <p:cNvPr id="10" name="Rectangle 9"/>
          <p:cNvSpPr/>
          <p:nvPr/>
        </p:nvSpPr>
        <p:spPr>
          <a:xfrm>
            <a:off x="1634908" y="3018270"/>
            <a:ext cx="701351" cy="278163"/>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2" name="Straight Arrow Connector 11"/>
          <p:cNvCxnSpPr/>
          <p:nvPr/>
        </p:nvCxnSpPr>
        <p:spPr>
          <a:xfrm>
            <a:off x="4945259" y="3566633"/>
            <a:ext cx="0" cy="10807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837583" y="3445043"/>
            <a:ext cx="1175512" cy="27020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p:cNvSpPr txBox="1"/>
          <p:nvPr/>
        </p:nvSpPr>
        <p:spPr>
          <a:xfrm>
            <a:off x="6472073" y="5912805"/>
            <a:ext cx="2337513" cy="738664"/>
          </a:xfrm>
          <a:prstGeom prst="rect">
            <a:avLst/>
          </a:prstGeom>
          <a:noFill/>
        </p:spPr>
        <p:txBody>
          <a:bodyPr wrap="square" rtlCol="0">
            <a:spAutoFit/>
          </a:bodyPr>
          <a:lstStyle/>
          <a:p>
            <a:pPr algn="just"/>
            <a:r>
              <a:rPr lang="es-MX" sz="1400" dirty="0" smtClean="0">
                <a:latin typeface="Century Gothic"/>
                <a:cs typeface="Century Gothic"/>
              </a:rPr>
              <a:t>Se refiere a que la cuenta no ha sido clasificada en el mayor</a:t>
            </a:r>
            <a:endParaRPr lang="es-MX" sz="1400" dirty="0">
              <a:latin typeface="Century Gothic"/>
              <a:cs typeface="Century Gothic"/>
            </a:endParaRPr>
          </a:p>
        </p:txBody>
      </p:sp>
      <p:sp>
        <p:nvSpPr>
          <p:cNvPr id="17" name="Oval 16"/>
          <p:cNvSpPr/>
          <p:nvPr/>
        </p:nvSpPr>
        <p:spPr>
          <a:xfrm>
            <a:off x="5580306" y="6147038"/>
            <a:ext cx="615499" cy="504431"/>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619639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9093" y="2401790"/>
            <a:ext cx="7728656" cy="4021835"/>
          </a:xfrm>
          <a:prstGeom prst="rect">
            <a:avLst/>
          </a:prstGeom>
        </p:spPr>
      </p:pic>
      <p:sp>
        <p:nvSpPr>
          <p:cNvPr id="3" name="TextBox 2"/>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Ajustes - Mayor</a:t>
            </a:r>
            <a:endParaRPr lang="es-MX" sz="3200" dirty="0">
              <a:solidFill>
                <a:srgbClr val="FFFFFF"/>
              </a:solidFill>
              <a:latin typeface="Century Gothic"/>
              <a:cs typeface="Century Gothic"/>
            </a:endParaRPr>
          </a:p>
        </p:txBody>
      </p:sp>
      <p:sp>
        <p:nvSpPr>
          <p:cNvPr id="4" name="TextBox 3"/>
          <p:cNvSpPr txBox="1"/>
          <p:nvPr/>
        </p:nvSpPr>
        <p:spPr>
          <a:xfrm>
            <a:off x="391837" y="1078351"/>
            <a:ext cx="8471797" cy="1323439"/>
          </a:xfrm>
          <a:prstGeom prst="rect">
            <a:avLst/>
          </a:prstGeom>
          <a:noFill/>
        </p:spPr>
        <p:txBody>
          <a:bodyPr wrap="square" rtlCol="0">
            <a:spAutoFit/>
          </a:bodyPr>
          <a:lstStyle/>
          <a:p>
            <a:r>
              <a:rPr lang="es-MX" sz="1600" b="1" dirty="0" smtClean="0">
                <a:solidFill>
                  <a:srgbClr val="80B606"/>
                </a:solidFill>
                <a:latin typeface="Century Gothic"/>
                <a:cs typeface="Century Gothic"/>
              </a:rPr>
              <a:t>2. </a:t>
            </a:r>
            <a:r>
              <a:rPr lang="es-MX" sz="1600" dirty="0" smtClean="0">
                <a:latin typeface="Century Gothic"/>
                <a:cs typeface="Century Gothic"/>
              </a:rPr>
              <a:t>Dar click en la cuenta para seleccionarla y arrastrarla a la T que corresponde.</a:t>
            </a:r>
          </a:p>
          <a:p>
            <a:endParaRPr lang="es-MX" sz="1600" b="1" dirty="0">
              <a:solidFill>
                <a:srgbClr val="80B606"/>
              </a:solidFill>
              <a:latin typeface="Century Gothic"/>
              <a:cs typeface="Century Gothic"/>
            </a:endParaRPr>
          </a:p>
          <a:p>
            <a:r>
              <a:rPr lang="es-MX" sz="1600" dirty="0" smtClean="0">
                <a:solidFill>
                  <a:srgbClr val="000000"/>
                </a:solidFill>
                <a:latin typeface="Century Gothic"/>
                <a:cs typeface="Century Gothic"/>
              </a:rPr>
              <a:t>Se tiene la opción de visualizar las T’s de forma individual o todas las T’s que conforman el registro de ajuste seleccionado, dar click en “Todos” o  “Seleccionado” según se desee trabajar.</a:t>
            </a:r>
            <a:endParaRPr lang="es-MX" sz="1600" dirty="0">
              <a:solidFill>
                <a:srgbClr val="000000"/>
              </a:solidFill>
              <a:latin typeface="Century Gothic"/>
              <a:cs typeface="Century Gothic"/>
            </a:endParaRPr>
          </a:p>
        </p:txBody>
      </p:sp>
      <p:sp>
        <p:nvSpPr>
          <p:cNvPr id="5" name="Rectangle 4"/>
          <p:cNvSpPr/>
          <p:nvPr/>
        </p:nvSpPr>
        <p:spPr>
          <a:xfrm>
            <a:off x="810698" y="2761237"/>
            <a:ext cx="7607051" cy="156917"/>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7" name="Straight Arrow Connector 6"/>
          <p:cNvCxnSpPr/>
          <p:nvPr/>
        </p:nvCxnSpPr>
        <p:spPr>
          <a:xfrm flipH="1">
            <a:off x="2661792" y="2918154"/>
            <a:ext cx="3296840" cy="1918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810698" y="3769282"/>
            <a:ext cx="2189117" cy="486359"/>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355240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6118" y="2342444"/>
            <a:ext cx="7281333" cy="2427111"/>
          </a:xfrm>
          <a:prstGeom prst="rect">
            <a:avLst/>
          </a:prstGeom>
        </p:spPr>
      </p:pic>
      <p:sp>
        <p:nvSpPr>
          <p:cNvPr id="3" name="TextBox 2"/>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Ajustes - Mayor</a:t>
            </a:r>
            <a:endParaRPr lang="es-MX" sz="3200" dirty="0">
              <a:solidFill>
                <a:srgbClr val="FFFFFF"/>
              </a:solidFill>
              <a:latin typeface="Century Gothic"/>
              <a:cs typeface="Century Gothic"/>
            </a:endParaRPr>
          </a:p>
        </p:txBody>
      </p:sp>
      <p:sp>
        <p:nvSpPr>
          <p:cNvPr id="4" name="TextBox 3"/>
          <p:cNvSpPr txBox="1"/>
          <p:nvPr/>
        </p:nvSpPr>
        <p:spPr>
          <a:xfrm>
            <a:off x="250726" y="1247628"/>
            <a:ext cx="8471797" cy="584776"/>
          </a:xfrm>
          <a:prstGeom prst="rect">
            <a:avLst/>
          </a:prstGeom>
          <a:noFill/>
        </p:spPr>
        <p:txBody>
          <a:bodyPr wrap="square" rtlCol="0">
            <a:spAutoFit/>
          </a:bodyPr>
          <a:lstStyle/>
          <a:p>
            <a:r>
              <a:rPr lang="es-MX" sz="1600" dirty="0" smtClean="0">
                <a:solidFill>
                  <a:srgbClr val="000000"/>
                </a:solidFill>
                <a:latin typeface="Century Gothic"/>
                <a:cs typeface="Century Gothic"/>
              </a:rPr>
              <a:t>Para visualizar los movimientos realizados en forma de lista, dar click en “Listado” y se desplegará la siguiente ventana.</a:t>
            </a:r>
            <a:endParaRPr lang="es-MX" sz="1600" dirty="0">
              <a:solidFill>
                <a:srgbClr val="000000"/>
              </a:solidFill>
              <a:latin typeface="Century Gothic"/>
              <a:cs typeface="Century Gothic"/>
            </a:endParaRPr>
          </a:p>
        </p:txBody>
      </p:sp>
      <p:sp>
        <p:nvSpPr>
          <p:cNvPr id="5" name="Rectangle 4"/>
          <p:cNvSpPr/>
          <p:nvPr/>
        </p:nvSpPr>
        <p:spPr>
          <a:xfrm>
            <a:off x="4543778" y="2342444"/>
            <a:ext cx="705555" cy="423334"/>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6498" y="5950149"/>
            <a:ext cx="487841" cy="381000"/>
          </a:xfrm>
          <a:prstGeom prst="rect">
            <a:avLst/>
          </a:prstGeom>
        </p:spPr>
      </p:pic>
      <p:sp>
        <p:nvSpPr>
          <p:cNvPr id="7" name="TextBox 6"/>
          <p:cNvSpPr txBox="1"/>
          <p:nvPr/>
        </p:nvSpPr>
        <p:spPr>
          <a:xfrm>
            <a:off x="1136499" y="5950149"/>
            <a:ext cx="7141882" cy="646331"/>
          </a:xfrm>
          <a:prstGeom prst="rect">
            <a:avLst/>
          </a:prstGeom>
          <a:noFill/>
        </p:spPr>
        <p:txBody>
          <a:bodyPr wrap="square" rtlCol="0">
            <a:spAutoFit/>
          </a:bodyPr>
          <a:lstStyle/>
          <a:p>
            <a:r>
              <a:rPr lang="es-MX" dirty="0" smtClean="0">
                <a:latin typeface="Century Gothic"/>
                <a:cs typeface="Century Gothic"/>
              </a:rPr>
              <a:t>No </a:t>
            </a:r>
            <a:r>
              <a:rPr lang="es-MX" dirty="0">
                <a:latin typeface="Century Gothic"/>
                <a:cs typeface="Century Gothic"/>
              </a:rPr>
              <a:t>olvidar guardar cualquier cambio realizado.</a:t>
            </a:r>
          </a:p>
          <a:p>
            <a:r>
              <a:rPr lang="es-MX" dirty="0" smtClean="0">
                <a:latin typeface="Century Gothic"/>
                <a:cs typeface="Century Gothic"/>
              </a:rPr>
              <a:t> </a:t>
            </a:r>
            <a:endParaRPr lang="es-MX" dirty="0">
              <a:latin typeface="Century Gothic"/>
              <a:cs typeface="Century Gothic"/>
            </a:endParaRPr>
          </a:p>
        </p:txBody>
      </p:sp>
      <p:sp>
        <p:nvSpPr>
          <p:cNvPr id="8" name="Action Button: Return 7">
            <a:hlinkClick r:id="rId4" action="ppaction://hlinksldjump" highlightClick="1"/>
          </p:cNvPr>
          <p:cNvSpPr/>
          <p:nvPr/>
        </p:nvSpPr>
        <p:spPr>
          <a:xfrm>
            <a:off x="693709" y="197077"/>
            <a:ext cx="292409" cy="234251"/>
          </a:xfrm>
          <a:prstGeom prst="actionButtonRetur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Action Button: Home 8">
            <a:hlinkClick r:id="rId5" action="ppaction://hlinksldjump" highlightClick="1"/>
          </p:cNvPr>
          <p:cNvSpPr/>
          <p:nvPr/>
        </p:nvSpPr>
        <p:spPr>
          <a:xfrm>
            <a:off x="239058" y="197078"/>
            <a:ext cx="278789" cy="225682"/>
          </a:xfrm>
          <a:prstGeom prst="actionButtonHo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9646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37582" y="2756034"/>
            <a:ext cx="5914254" cy="4101966"/>
          </a:xfrm>
          <a:prstGeom prst="rect">
            <a:avLst/>
          </a:prstGeom>
        </p:spPr>
      </p:pic>
      <p:pic>
        <p:nvPicPr>
          <p:cNvPr id="3" name="Picture 2"/>
          <p:cNvPicPr>
            <a:picLocks noChangeAspect="1"/>
          </p:cNvPicPr>
          <p:nvPr/>
        </p:nvPicPr>
        <p:blipFill>
          <a:blip r:embed="rId3"/>
          <a:stretch>
            <a:fillRect/>
          </a:stretch>
        </p:blipFill>
        <p:spPr>
          <a:xfrm>
            <a:off x="370167" y="3051758"/>
            <a:ext cx="643206" cy="2631297"/>
          </a:xfrm>
          <a:prstGeom prst="rect">
            <a:avLst/>
          </a:prstGeom>
        </p:spPr>
      </p:pic>
      <p:sp>
        <p:nvSpPr>
          <p:cNvPr id="4" name="TextBox 3"/>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Ajustes - Balanza</a:t>
            </a:r>
            <a:endParaRPr lang="es-MX" sz="3200" dirty="0">
              <a:solidFill>
                <a:srgbClr val="FFFFFF"/>
              </a:solidFill>
              <a:latin typeface="Century Gothic"/>
              <a:cs typeface="Century Gothic"/>
            </a:endParaRPr>
          </a:p>
        </p:txBody>
      </p:sp>
      <p:sp>
        <p:nvSpPr>
          <p:cNvPr id="5" name="TextBox 4"/>
          <p:cNvSpPr txBox="1"/>
          <p:nvPr/>
        </p:nvSpPr>
        <p:spPr>
          <a:xfrm>
            <a:off x="262073" y="1045780"/>
            <a:ext cx="8696141" cy="1569660"/>
          </a:xfrm>
          <a:prstGeom prst="rect">
            <a:avLst/>
          </a:prstGeom>
          <a:noFill/>
        </p:spPr>
        <p:txBody>
          <a:bodyPr wrap="square" rtlCol="0">
            <a:spAutoFit/>
          </a:bodyPr>
          <a:lstStyle/>
          <a:p>
            <a:pPr algn="just"/>
            <a:r>
              <a:rPr lang="es-MX" sz="1600" dirty="0" smtClean="0">
                <a:latin typeface="Century Gothic"/>
                <a:cs typeface="Century Gothic"/>
              </a:rPr>
              <a:t>En la tercer ventana de los ajustes se encuentra la  balanza, esta sección está dividida en 3: </a:t>
            </a:r>
          </a:p>
          <a:p>
            <a:pPr marL="342900" indent="-342900" algn="just">
              <a:buClr>
                <a:schemeClr val="accent1"/>
              </a:buClr>
              <a:buFont typeface="+mj-lt"/>
              <a:buAutoNum type="arabicPeriod"/>
            </a:pPr>
            <a:r>
              <a:rPr lang="es-MX" sz="1600" dirty="0" smtClean="0">
                <a:solidFill>
                  <a:srgbClr val="FF0000"/>
                </a:solidFill>
                <a:latin typeface="Century Gothic"/>
                <a:cs typeface="Century Gothic"/>
              </a:rPr>
              <a:t>La balanza de comprobación- </a:t>
            </a:r>
            <a:r>
              <a:rPr lang="es-MX" sz="1600" dirty="0" smtClean="0">
                <a:latin typeface="Century Gothic"/>
                <a:cs typeface="Century Gothic"/>
              </a:rPr>
              <a:t>esta balanza corresponde a la balanza final del ciclo contable.</a:t>
            </a:r>
            <a:endParaRPr lang="es-MX" sz="1600" dirty="0" smtClean="0">
              <a:solidFill>
                <a:srgbClr val="FF0000"/>
              </a:solidFill>
              <a:latin typeface="Century Gothic"/>
              <a:cs typeface="Century Gothic"/>
            </a:endParaRPr>
          </a:p>
          <a:p>
            <a:pPr marL="342900" indent="-342900" algn="just">
              <a:buClr>
                <a:schemeClr val="accent1"/>
              </a:buClr>
              <a:buFont typeface="+mj-lt"/>
              <a:buAutoNum type="arabicPeriod"/>
            </a:pPr>
            <a:r>
              <a:rPr lang="es-MX" sz="1600" dirty="0" smtClean="0">
                <a:solidFill>
                  <a:schemeClr val="accent3">
                    <a:lumMod val="75000"/>
                  </a:schemeClr>
                </a:solidFill>
                <a:latin typeface="Century Gothic"/>
                <a:cs typeface="Century Gothic"/>
              </a:rPr>
              <a:t>Asientos de ajustes: Se encuentran los ajustes que se realizaron.</a:t>
            </a:r>
          </a:p>
          <a:p>
            <a:pPr marL="342900" indent="-342900" algn="just">
              <a:buClr>
                <a:schemeClr val="accent1"/>
              </a:buClr>
              <a:buFont typeface="+mj-lt"/>
              <a:buAutoNum type="arabicPeriod"/>
            </a:pPr>
            <a:r>
              <a:rPr lang="es-MX" sz="1600" dirty="0" smtClean="0">
                <a:solidFill>
                  <a:schemeClr val="accent1"/>
                </a:solidFill>
                <a:latin typeface="Century Gothic"/>
                <a:cs typeface="Century Gothic"/>
              </a:rPr>
              <a:t>Balanza ajustada: Se refiere a los saldos finales posterior a los registros de ajustes.</a:t>
            </a:r>
            <a:endParaRPr lang="es-MX" sz="1600" dirty="0">
              <a:solidFill>
                <a:schemeClr val="accent1"/>
              </a:solidFill>
              <a:latin typeface="Century Gothic"/>
              <a:cs typeface="Century Gothic"/>
            </a:endParaRPr>
          </a:p>
        </p:txBody>
      </p:sp>
      <p:sp>
        <p:nvSpPr>
          <p:cNvPr id="6" name="Action Button: Return 5">
            <a:hlinkClick r:id="rId4" action="ppaction://hlinksldjump" highlightClick="1"/>
          </p:cNvPr>
          <p:cNvSpPr/>
          <p:nvPr/>
        </p:nvSpPr>
        <p:spPr>
          <a:xfrm>
            <a:off x="693709" y="197077"/>
            <a:ext cx="292409" cy="234251"/>
          </a:xfrm>
          <a:prstGeom prst="actionButtonRetur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rId5" action="ppaction://hlinksldjump" highlightClick="1"/>
          </p:cNvPr>
          <p:cNvSpPr/>
          <p:nvPr/>
        </p:nvSpPr>
        <p:spPr>
          <a:xfrm>
            <a:off x="239058" y="197078"/>
            <a:ext cx="278789" cy="225682"/>
          </a:xfrm>
          <a:prstGeom prst="actionButtonHo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0850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MX" sz="4000" dirty="0" smtClean="0">
                <a:latin typeface="Century Gothic"/>
                <a:cs typeface="Century Gothic"/>
              </a:rPr>
              <a:t>Proceso de cierres</a:t>
            </a:r>
            <a:endParaRPr lang="es-MX" sz="4000" dirty="0">
              <a:latin typeface="Century Gothic"/>
              <a:cs typeface="Century Gothic"/>
            </a:endParaRPr>
          </a:p>
        </p:txBody>
      </p:sp>
      <p:sp>
        <p:nvSpPr>
          <p:cNvPr id="6" name="Content Placeholder 5"/>
          <p:cNvSpPr>
            <a:spLocks noGrp="1"/>
          </p:cNvSpPr>
          <p:nvPr>
            <p:ph idx="1"/>
          </p:nvPr>
        </p:nvSpPr>
        <p:spPr>
          <a:xfrm>
            <a:off x="5029200" y="813713"/>
            <a:ext cx="3657600" cy="5312450"/>
          </a:xfrm>
        </p:spPr>
        <p:txBody>
          <a:bodyPr/>
          <a:lstStyle/>
          <a:p>
            <a:r>
              <a:rPr lang="es-MX" dirty="0" smtClean="0">
                <a:latin typeface="Century Gothic"/>
                <a:cs typeface="Century Gothic"/>
              </a:rPr>
              <a:t>Hoja de trabajo</a:t>
            </a:r>
          </a:p>
          <a:p>
            <a:r>
              <a:rPr lang="es-MX" dirty="0" smtClean="0">
                <a:latin typeface="Century Gothic"/>
                <a:cs typeface="Century Gothic"/>
              </a:rPr>
              <a:t>Diario</a:t>
            </a:r>
          </a:p>
          <a:p>
            <a:r>
              <a:rPr lang="es-MX" dirty="0" smtClean="0">
                <a:latin typeface="Century Gothic"/>
                <a:cs typeface="Century Gothic"/>
              </a:rPr>
              <a:t>Mayor</a:t>
            </a:r>
          </a:p>
          <a:p>
            <a:r>
              <a:rPr lang="es-MX" dirty="0" smtClean="0">
                <a:latin typeface="Century Gothic"/>
                <a:cs typeface="Century Gothic"/>
              </a:rPr>
              <a:t>Balanza</a:t>
            </a:r>
            <a:endParaRPr lang="es-MX" dirty="0">
              <a:latin typeface="Century Gothic"/>
              <a:cs typeface="Century Gothic"/>
            </a:endParaRPr>
          </a:p>
        </p:txBody>
      </p:sp>
      <p:sp>
        <p:nvSpPr>
          <p:cNvPr id="4" name="Action Button: Home 3">
            <a:hlinkClick r:id="rId2" action="ppaction://hlinksldjump" highlightClick="1"/>
          </p:cNvPr>
          <p:cNvSpPr/>
          <p:nvPr/>
        </p:nvSpPr>
        <p:spPr>
          <a:xfrm>
            <a:off x="4661811" y="4154869"/>
            <a:ext cx="367389" cy="382199"/>
          </a:xfrm>
          <a:prstGeom prst="actionButtonHo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TextBox 6"/>
          <p:cNvSpPr txBox="1"/>
          <p:nvPr/>
        </p:nvSpPr>
        <p:spPr>
          <a:xfrm>
            <a:off x="5203126" y="4154869"/>
            <a:ext cx="3748223" cy="369332"/>
          </a:xfrm>
          <a:prstGeom prst="rect">
            <a:avLst/>
          </a:prstGeom>
          <a:noFill/>
        </p:spPr>
        <p:txBody>
          <a:bodyPr wrap="square" rtlCol="0">
            <a:spAutoFit/>
          </a:bodyPr>
          <a:lstStyle/>
          <a:p>
            <a:r>
              <a:rPr lang="es-MX" dirty="0" smtClean="0">
                <a:latin typeface="Century Gothic"/>
                <a:cs typeface="Century Gothic"/>
              </a:rPr>
              <a:t>Menú Bienvenido a ContaUno</a:t>
            </a:r>
            <a:endParaRPr lang="es-MX" dirty="0">
              <a:latin typeface="Century Gothic"/>
              <a:cs typeface="Century Gothic"/>
            </a:endParaRPr>
          </a:p>
        </p:txBody>
      </p:sp>
      <p:sp>
        <p:nvSpPr>
          <p:cNvPr id="3" name="Action Button: Document 2">
            <a:hlinkClick r:id="rId3" action="ppaction://hlinksldjump" highlightClick="1"/>
          </p:cNvPr>
          <p:cNvSpPr/>
          <p:nvPr/>
        </p:nvSpPr>
        <p:spPr>
          <a:xfrm>
            <a:off x="4661811" y="813713"/>
            <a:ext cx="367389" cy="369870"/>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Action Button: Document 7">
            <a:hlinkClick r:id="rId4" action="ppaction://hlinksldjump" highlightClick="1"/>
          </p:cNvPr>
          <p:cNvSpPr/>
          <p:nvPr/>
        </p:nvSpPr>
        <p:spPr>
          <a:xfrm>
            <a:off x="4661811" y="1405505"/>
            <a:ext cx="367389" cy="345211"/>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Action Button: Document 8">
            <a:hlinkClick r:id="rId5" action="ppaction://hlinksldjump" highlightClick="1"/>
          </p:cNvPr>
          <p:cNvSpPr/>
          <p:nvPr/>
        </p:nvSpPr>
        <p:spPr>
          <a:xfrm>
            <a:off x="4661811" y="1997296"/>
            <a:ext cx="367389" cy="345212"/>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Action Button: Document 9">
            <a:hlinkClick r:id="rId6" action="ppaction://hlinksldjump" highlightClick="1"/>
          </p:cNvPr>
          <p:cNvSpPr/>
          <p:nvPr/>
        </p:nvSpPr>
        <p:spPr>
          <a:xfrm>
            <a:off x="4661811" y="2590801"/>
            <a:ext cx="367389" cy="392814"/>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110214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75392" y="2205127"/>
            <a:ext cx="6642509" cy="33466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0338" y="2742251"/>
            <a:ext cx="594732" cy="3260740"/>
          </a:xfrm>
          <a:prstGeom prst="rect">
            <a:avLst/>
          </a:prstGeom>
        </p:spPr>
      </p:pic>
      <p:sp>
        <p:nvSpPr>
          <p:cNvPr id="5" name="TextBox 4"/>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Proceso de Cierres</a:t>
            </a:r>
            <a:endParaRPr lang="es-MX" sz="3200" dirty="0">
              <a:solidFill>
                <a:srgbClr val="FFFFFF"/>
              </a:solidFill>
              <a:latin typeface="Century Gothic"/>
              <a:cs typeface="Century Gothic"/>
            </a:endParaRPr>
          </a:p>
        </p:txBody>
      </p:sp>
      <p:sp>
        <p:nvSpPr>
          <p:cNvPr id="6" name="TextBox 5"/>
          <p:cNvSpPr txBox="1"/>
          <p:nvPr/>
        </p:nvSpPr>
        <p:spPr>
          <a:xfrm>
            <a:off x="500338" y="1334079"/>
            <a:ext cx="8300481" cy="584776"/>
          </a:xfrm>
          <a:prstGeom prst="rect">
            <a:avLst/>
          </a:prstGeom>
          <a:noFill/>
        </p:spPr>
        <p:txBody>
          <a:bodyPr wrap="square" rtlCol="0">
            <a:spAutoFit/>
          </a:bodyPr>
          <a:lstStyle/>
          <a:p>
            <a:r>
              <a:rPr lang="es-MX" sz="1600" dirty="0" smtClean="0">
                <a:latin typeface="Century Gothic"/>
                <a:cs typeface="Century Gothic"/>
              </a:rPr>
              <a:t>La cuarta sección corresponde al proceso del cierres, que a su vez está compuesta por 4 apartados.</a:t>
            </a:r>
            <a:endParaRPr lang="es-MX" sz="1600" dirty="0">
              <a:latin typeface="Century Gothic"/>
              <a:cs typeface="Century Gothic"/>
            </a:endParaRPr>
          </a:p>
        </p:txBody>
      </p:sp>
      <p:sp>
        <p:nvSpPr>
          <p:cNvPr id="7" name="TextBox 6">
            <a:hlinkClick r:id="" action="ppaction://hlinkshowjump?jump=nextslide"/>
          </p:cNvPr>
          <p:cNvSpPr txBox="1"/>
          <p:nvPr/>
        </p:nvSpPr>
        <p:spPr>
          <a:xfrm>
            <a:off x="1257260" y="2963195"/>
            <a:ext cx="3194466" cy="369332"/>
          </a:xfrm>
          <a:prstGeom prst="rect">
            <a:avLst/>
          </a:prstGeom>
          <a:noFill/>
        </p:spPr>
        <p:txBody>
          <a:bodyPr wrap="square" rtlCol="0">
            <a:spAutoFit/>
          </a:bodyPr>
          <a:lstStyle/>
          <a:p>
            <a:r>
              <a:rPr lang="es-MX" b="1" dirty="0" smtClean="0">
                <a:solidFill>
                  <a:srgbClr val="80B606"/>
                </a:solidFill>
                <a:latin typeface="Century Gothic"/>
                <a:cs typeface="Century Gothic"/>
              </a:rPr>
              <a:t>4.1. Hoja de trabajo</a:t>
            </a:r>
            <a:endParaRPr lang="es-MX" b="1" dirty="0">
              <a:solidFill>
                <a:srgbClr val="80B606"/>
              </a:solidFill>
              <a:latin typeface="Century Gothic"/>
              <a:cs typeface="Century Gothic"/>
            </a:endParaRPr>
          </a:p>
        </p:txBody>
      </p:sp>
      <p:sp>
        <p:nvSpPr>
          <p:cNvPr id="8" name="TextBox 7"/>
          <p:cNvSpPr txBox="1"/>
          <p:nvPr/>
        </p:nvSpPr>
        <p:spPr>
          <a:xfrm>
            <a:off x="1257260" y="3731324"/>
            <a:ext cx="3194466" cy="369332"/>
          </a:xfrm>
          <a:prstGeom prst="rect">
            <a:avLst/>
          </a:prstGeom>
          <a:noFill/>
        </p:spPr>
        <p:txBody>
          <a:bodyPr wrap="square" rtlCol="0">
            <a:spAutoFit/>
          </a:bodyPr>
          <a:lstStyle/>
          <a:p>
            <a:r>
              <a:rPr lang="es-MX" dirty="0" smtClean="0">
                <a:latin typeface="Century Gothic"/>
                <a:cs typeface="Century Gothic"/>
              </a:rPr>
              <a:t>4.2. Diario</a:t>
            </a:r>
            <a:endParaRPr lang="es-MX" dirty="0">
              <a:latin typeface="Century Gothic"/>
              <a:cs typeface="Century Gothic"/>
            </a:endParaRPr>
          </a:p>
        </p:txBody>
      </p:sp>
      <p:sp>
        <p:nvSpPr>
          <p:cNvPr id="9" name="TextBox 8"/>
          <p:cNvSpPr txBox="1"/>
          <p:nvPr/>
        </p:nvSpPr>
        <p:spPr>
          <a:xfrm>
            <a:off x="1257260" y="4627729"/>
            <a:ext cx="3194466" cy="369332"/>
          </a:xfrm>
          <a:prstGeom prst="rect">
            <a:avLst/>
          </a:prstGeom>
          <a:noFill/>
        </p:spPr>
        <p:txBody>
          <a:bodyPr wrap="square" rtlCol="0">
            <a:spAutoFit/>
          </a:bodyPr>
          <a:lstStyle/>
          <a:p>
            <a:r>
              <a:rPr lang="es-MX" dirty="0" smtClean="0">
                <a:latin typeface="Century Gothic"/>
                <a:cs typeface="Century Gothic"/>
              </a:rPr>
              <a:t>4.3. Mayor</a:t>
            </a:r>
            <a:endParaRPr lang="es-MX" dirty="0">
              <a:latin typeface="Century Gothic"/>
              <a:cs typeface="Century Gothic"/>
            </a:endParaRPr>
          </a:p>
        </p:txBody>
      </p:sp>
      <p:sp>
        <p:nvSpPr>
          <p:cNvPr id="10" name="TextBox 9"/>
          <p:cNvSpPr txBox="1"/>
          <p:nvPr/>
        </p:nvSpPr>
        <p:spPr>
          <a:xfrm>
            <a:off x="1257260" y="5408686"/>
            <a:ext cx="3194466" cy="369332"/>
          </a:xfrm>
          <a:prstGeom prst="rect">
            <a:avLst/>
          </a:prstGeom>
          <a:noFill/>
        </p:spPr>
        <p:txBody>
          <a:bodyPr wrap="square" rtlCol="0">
            <a:spAutoFit/>
          </a:bodyPr>
          <a:lstStyle/>
          <a:p>
            <a:r>
              <a:rPr lang="es-MX" dirty="0" smtClean="0">
                <a:latin typeface="Century Gothic"/>
                <a:cs typeface="Century Gothic"/>
              </a:rPr>
              <a:t>4.4. Balanza</a:t>
            </a:r>
            <a:endParaRPr lang="es-MX" dirty="0">
              <a:latin typeface="Century Gothic"/>
              <a:cs typeface="Century Gothic"/>
            </a:endParaRPr>
          </a:p>
        </p:txBody>
      </p:sp>
      <p:sp>
        <p:nvSpPr>
          <p:cNvPr id="11" name="TextBox 10"/>
          <p:cNvSpPr txBox="1"/>
          <p:nvPr/>
        </p:nvSpPr>
        <p:spPr>
          <a:xfrm>
            <a:off x="4580018" y="2950368"/>
            <a:ext cx="4002705" cy="1077218"/>
          </a:xfrm>
          <a:prstGeom prst="rect">
            <a:avLst/>
          </a:prstGeom>
          <a:noFill/>
        </p:spPr>
        <p:txBody>
          <a:bodyPr wrap="square" rtlCol="0">
            <a:spAutoFit/>
          </a:bodyPr>
          <a:lstStyle/>
          <a:p>
            <a:pPr algn="just"/>
            <a:r>
              <a:rPr lang="es-MX" sz="1600" dirty="0" smtClean="0">
                <a:latin typeface="Century Gothic"/>
                <a:cs typeface="Century Gothic"/>
              </a:rPr>
              <a:t>La hoja de trabajo tiene como objetivo organizar las cuentas en el estado de resultados y balance general según corresponda. </a:t>
            </a:r>
            <a:endParaRPr lang="es-MX" sz="1600" dirty="0">
              <a:latin typeface="Century Gothic"/>
              <a:cs typeface="Century Gothic"/>
            </a:endParaRPr>
          </a:p>
        </p:txBody>
      </p:sp>
      <p:cxnSp>
        <p:nvCxnSpPr>
          <p:cNvPr id="13" name="Straight Arrow Connector 12"/>
          <p:cNvCxnSpPr/>
          <p:nvPr/>
        </p:nvCxnSpPr>
        <p:spPr>
          <a:xfrm>
            <a:off x="3630658" y="3168437"/>
            <a:ext cx="82106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10394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85095" y="2873401"/>
            <a:ext cx="6042905" cy="3817839"/>
          </a:xfrm>
          <a:prstGeom prst="rect">
            <a:avLst/>
          </a:prstGeom>
        </p:spPr>
      </p:pic>
      <p:sp>
        <p:nvSpPr>
          <p:cNvPr id="3" name="TextBox 2"/>
          <p:cNvSpPr txBox="1"/>
          <p:nvPr/>
        </p:nvSpPr>
        <p:spPr>
          <a:xfrm>
            <a:off x="986118" y="119530"/>
            <a:ext cx="7141882" cy="523220"/>
          </a:xfrm>
          <a:prstGeom prst="rect">
            <a:avLst/>
          </a:prstGeom>
          <a:noFill/>
        </p:spPr>
        <p:txBody>
          <a:bodyPr wrap="square" rtlCol="0">
            <a:spAutoFit/>
          </a:bodyPr>
          <a:lstStyle/>
          <a:p>
            <a:pPr algn="ctr"/>
            <a:r>
              <a:rPr lang="es-MX" sz="2800" dirty="0" smtClean="0">
                <a:solidFill>
                  <a:srgbClr val="FFFFFF"/>
                </a:solidFill>
                <a:latin typeface="Century Gothic"/>
                <a:cs typeface="Century Gothic"/>
              </a:rPr>
              <a:t>Proceso de Cierres- Hoja de trabajo</a:t>
            </a:r>
            <a:endParaRPr lang="es-MX" sz="2800" dirty="0">
              <a:solidFill>
                <a:srgbClr val="FFFFFF"/>
              </a:solidFill>
              <a:latin typeface="Century Gothic"/>
              <a:cs typeface="Century Gothic"/>
            </a:endParaRPr>
          </a:p>
        </p:txBody>
      </p:sp>
      <p:sp>
        <p:nvSpPr>
          <p:cNvPr id="4" name="TextBox 3"/>
          <p:cNvSpPr txBox="1"/>
          <p:nvPr/>
        </p:nvSpPr>
        <p:spPr>
          <a:xfrm>
            <a:off x="282241" y="1081707"/>
            <a:ext cx="4721139" cy="1323439"/>
          </a:xfrm>
          <a:prstGeom prst="rect">
            <a:avLst/>
          </a:prstGeom>
          <a:noFill/>
        </p:spPr>
        <p:txBody>
          <a:bodyPr wrap="square" rtlCol="0">
            <a:spAutoFit/>
          </a:bodyPr>
          <a:lstStyle/>
          <a:p>
            <a:r>
              <a:rPr lang="es-MX" sz="1600" dirty="0" smtClean="0">
                <a:latin typeface="Century Gothic"/>
                <a:cs typeface="Century Gothic"/>
              </a:rPr>
              <a:t>Esta sección esta integrada por 4 partes:</a:t>
            </a:r>
          </a:p>
          <a:p>
            <a:pPr marL="342900" indent="-342900">
              <a:buClr>
                <a:schemeClr val="accent1"/>
              </a:buClr>
              <a:buFont typeface="+mj-lt"/>
              <a:buAutoNum type="arabicPeriod"/>
            </a:pPr>
            <a:r>
              <a:rPr lang="es-MX" sz="1600" dirty="0" smtClean="0">
                <a:latin typeface="Century Gothic"/>
                <a:cs typeface="Century Gothic"/>
              </a:rPr>
              <a:t>Nombre de la cuenta</a:t>
            </a:r>
          </a:p>
          <a:p>
            <a:pPr marL="342900" indent="-342900">
              <a:buClr>
                <a:schemeClr val="accent1"/>
              </a:buClr>
              <a:buFont typeface="+mj-lt"/>
              <a:buAutoNum type="arabicPeriod"/>
            </a:pPr>
            <a:r>
              <a:rPr lang="es-MX" sz="1600" dirty="0" smtClean="0">
                <a:solidFill>
                  <a:srgbClr val="FF0000"/>
                </a:solidFill>
                <a:latin typeface="Century Gothic"/>
                <a:cs typeface="Century Gothic"/>
              </a:rPr>
              <a:t>Balanza de ajuste</a:t>
            </a:r>
          </a:p>
          <a:p>
            <a:pPr marL="342900" indent="-342900">
              <a:buClr>
                <a:schemeClr val="accent1"/>
              </a:buClr>
              <a:buFont typeface="+mj-lt"/>
              <a:buAutoNum type="arabicPeriod"/>
            </a:pPr>
            <a:r>
              <a:rPr lang="es-MX" sz="1600" dirty="0" smtClean="0">
                <a:solidFill>
                  <a:schemeClr val="accent1"/>
                </a:solidFill>
                <a:latin typeface="Century Gothic"/>
                <a:cs typeface="Century Gothic"/>
              </a:rPr>
              <a:t>Estado de resultados</a:t>
            </a:r>
          </a:p>
          <a:p>
            <a:pPr marL="342900" indent="-342900">
              <a:buClr>
                <a:schemeClr val="accent1"/>
              </a:buClr>
              <a:buFont typeface="+mj-lt"/>
              <a:buAutoNum type="arabicPeriod"/>
            </a:pPr>
            <a:r>
              <a:rPr lang="es-MX" sz="1600" dirty="0" smtClean="0">
                <a:solidFill>
                  <a:schemeClr val="accent3">
                    <a:lumMod val="75000"/>
                  </a:schemeClr>
                </a:solidFill>
                <a:latin typeface="Century Gothic"/>
                <a:cs typeface="Century Gothic"/>
              </a:rPr>
              <a:t>Balance general</a:t>
            </a:r>
            <a:endParaRPr lang="es-MX" sz="1600" dirty="0">
              <a:solidFill>
                <a:schemeClr val="accent3">
                  <a:lumMod val="75000"/>
                </a:schemeClr>
              </a:solidFill>
              <a:latin typeface="Century Gothic"/>
              <a:cs typeface="Century Gothic"/>
            </a:endParaRPr>
          </a:p>
        </p:txBody>
      </p:sp>
      <p:sp>
        <p:nvSpPr>
          <p:cNvPr id="5" name="TextBox 4"/>
          <p:cNvSpPr txBox="1"/>
          <p:nvPr/>
        </p:nvSpPr>
        <p:spPr>
          <a:xfrm>
            <a:off x="4602469" y="1081707"/>
            <a:ext cx="4275325" cy="1815882"/>
          </a:xfrm>
          <a:prstGeom prst="rect">
            <a:avLst/>
          </a:prstGeom>
          <a:noFill/>
        </p:spPr>
        <p:txBody>
          <a:bodyPr wrap="square" rtlCol="0">
            <a:spAutoFit/>
          </a:bodyPr>
          <a:lstStyle/>
          <a:p>
            <a:pPr algn="just"/>
            <a:r>
              <a:rPr lang="es-MX" sz="1600" dirty="0" smtClean="0">
                <a:latin typeface="Century Gothic"/>
                <a:cs typeface="Century Gothic"/>
              </a:rPr>
              <a:t>Dar click en la columna de “balanza de ajuste” en el monto de  la cuenta que se desea acomodar y arrastrar a la columna que corresponda tomando en cuenta el saldo deudor o acreedor, aparecerá un signo (+), soltar el cursor para finalizar</a:t>
            </a:r>
            <a:endParaRPr lang="es-MX" sz="1600" dirty="0">
              <a:solidFill>
                <a:schemeClr val="accent3">
                  <a:lumMod val="75000"/>
                </a:schemeClr>
              </a:solidFill>
              <a:latin typeface="Century Gothic"/>
              <a:cs typeface="Century Gothic"/>
            </a:endParaRPr>
          </a:p>
        </p:txBody>
      </p:sp>
      <p:sp>
        <p:nvSpPr>
          <p:cNvPr id="6" name="Rectangle 5"/>
          <p:cNvSpPr/>
          <p:nvPr/>
        </p:nvSpPr>
        <p:spPr>
          <a:xfrm>
            <a:off x="3143149" y="3360853"/>
            <a:ext cx="782581" cy="141104"/>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6478737" y="3360853"/>
            <a:ext cx="705605" cy="141104"/>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9" name="Straight Arrow Connector 8"/>
          <p:cNvCxnSpPr/>
          <p:nvPr/>
        </p:nvCxnSpPr>
        <p:spPr>
          <a:xfrm>
            <a:off x="4207971" y="3399336"/>
            <a:ext cx="227076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8831" y="3399336"/>
            <a:ext cx="1834573" cy="738664"/>
          </a:xfrm>
          <a:prstGeom prst="rect">
            <a:avLst/>
          </a:prstGeom>
          <a:noFill/>
        </p:spPr>
        <p:txBody>
          <a:bodyPr wrap="square" rtlCol="0">
            <a:spAutoFit/>
          </a:bodyPr>
          <a:lstStyle/>
          <a:p>
            <a:pPr algn="just"/>
            <a:r>
              <a:rPr lang="es-MX" sz="1400" dirty="0" smtClean="0">
                <a:latin typeface="Century Gothic"/>
                <a:cs typeface="Century Gothic"/>
              </a:rPr>
              <a:t>Se debe realizar este proceso con todas las cuentas</a:t>
            </a:r>
            <a:endParaRPr lang="es-MX" sz="1400" dirty="0">
              <a:latin typeface="Century Gothic"/>
              <a:cs typeface="Century Gothic"/>
            </a:endParaRPr>
          </a:p>
        </p:txBody>
      </p:sp>
      <p:sp>
        <p:nvSpPr>
          <p:cNvPr id="8" name="Action Button: Return 7">
            <a:hlinkClick r:id="rId3" action="ppaction://hlinksldjump" highlightClick="1"/>
          </p:cNvPr>
          <p:cNvSpPr/>
          <p:nvPr/>
        </p:nvSpPr>
        <p:spPr>
          <a:xfrm>
            <a:off x="591825" y="119530"/>
            <a:ext cx="197275" cy="201024"/>
          </a:xfrm>
          <a:prstGeom prst="actionButtonRetur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Action Button: Home 10">
            <a:hlinkClick r:id="rId4" action="ppaction://hlinksldjump" highlightClick="1"/>
          </p:cNvPr>
          <p:cNvSpPr/>
          <p:nvPr/>
        </p:nvSpPr>
        <p:spPr>
          <a:xfrm>
            <a:off x="282241" y="119530"/>
            <a:ext cx="210946" cy="201024"/>
          </a:xfrm>
          <a:prstGeom prst="actionButtonHo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0785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065" y="2753666"/>
            <a:ext cx="558800" cy="24638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46916" y="2753665"/>
            <a:ext cx="3006474" cy="643023"/>
          </a:xfrm>
          <a:prstGeom prst="rect">
            <a:avLst/>
          </a:prstGeom>
        </p:spPr>
      </p:pic>
      <p:sp>
        <p:nvSpPr>
          <p:cNvPr id="6" name="TextBox 5"/>
          <p:cNvSpPr txBox="1"/>
          <p:nvPr/>
        </p:nvSpPr>
        <p:spPr>
          <a:xfrm>
            <a:off x="986118" y="119530"/>
            <a:ext cx="7141882" cy="523220"/>
          </a:xfrm>
          <a:prstGeom prst="rect">
            <a:avLst/>
          </a:prstGeom>
          <a:noFill/>
        </p:spPr>
        <p:txBody>
          <a:bodyPr wrap="square" rtlCol="0">
            <a:spAutoFit/>
          </a:bodyPr>
          <a:lstStyle/>
          <a:p>
            <a:pPr algn="ctr"/>
            <a:r>
              <a:rPr lang="es-MX" sz="2800" dirty="0" smtClean="0">
                <a:solidFill>
                  <a:srgbClr val="FFFFFF"/>
                </a:solidFill>
                <a:latin typeface="Century Gothic"/>
                <a:cs typeface="Century Gothic"/>
              </a:rPr>
              <a:t>Proceso de Cierres- Diario</a:t>
            </a:r>
            <a:endParaRPr lang="es-MX" sz="2800" dirty="0">
              <a:solidFill>
                <a:srgbClr val="FFFFFF"/>
              </a:solidFill>
              <a:latin typeface="Century Gothic"/>
              <a:cs typeface="Century Gothic"/>
            </a:endParaRPr>
          </a:p>
        </p:txBody>
      </p:sp>
      <p:sp>
        <p:nvSpPr>
          <p:cNvPr id="7" name="TextBox 6"/>
          <p:cNvSpPr txBox="1"/>
          <p:nvPr/>
        </p:nvSpPr>
        <p:spPr>
          <a:xfrm>
            <a:off x="379699" y="1269940"/>
            <a:ext cx="8421120" cy="1077218"/>
          </a:xfrm>
          <a:prstGeom prst="rect">
            <a:avLst/>
          </a:prstGeom>
          <a:noFill/>
        </p:spPr>
        <p:txBody>
          <a:bodyPr wrap="square" rtlCol="0">
            <a:spAutoFit/>
          </a:bodyPr>
          <a:lstStyle/>
          <a:p>
            <a:pPr algn="just"/>
            <a:r>
              <a:rPr lang="es-MX" sz="1600" dirty="0" smtClean="0">
                <a:latin typeface="Century Gothic"/>
                <a:cs typeface="Century Gothic"/>
              </a:rPr>
              <a:t>La sección de Diario está conformada por 3 partes: Cierre, contabilización y totales. En el apartado de cierres se deben añadir los registros de cierres necesarios que corresponden al ejercicio, </a:t>
            </a:r>
            <a:r>
              <a:rPr lang="es-MX" sz="1600" b="1" dirty="0" smtClean="0">
                <a:solidFill>
                  <a:srgbClr val="80B606"/>
                </a:solidFill>
                <a:latin typeface="Century Gothic"/>
                <a:cs typeface="Century Gothic"/>
              </a:rPr>
              <a:t>dar click en agregar cierre </a:t>
            </a:r>
            <a:r>
              <a:rPr lang="es-MX" sz="1600" dirty="0" smtClean="0">
                <a:latin typeface="Century Gothic"/>
                <a:cs typeface="Century Gothic"/>
              </a:rPr>
              <a:t>y se desplegará la siguiente ventana donde se debe completar la información solicitada. </a:t>
            </a:r>
            <a:endParaRPr lang="es-MX" sz="1600" dirty="0">
              <a:latin typeface="Century Gothic"/>
              <a:cs typeface="Century Gothic"/>
            </a:endParaRPr>
          </a:p>
        </p:txBody>
      </p:sp>
      <p:sp>
        <p:nvSpPr>
          <p:cNvPr id="8" name="TextBox 7"/>
          <p:cNvSpPr txBox="1"/>
          <p:nvPr/>
        </p:nvSpPr>
        <p:spPr>
          <a:xfrm>
            <a:off x="5247136" y="2753665"/>
            <a:ext cx="3691597" cy="3293209"/>
          </a:xfrm>
          <a:prstGeom prst="rect">
            <a:avLst/>
          </a:prstGeom>
          <a:noFill/>
        </p:spPr>
        <p:txBody>
          <a:bodyPr wrap="square" rtlCol="0">
            <a:spAutoFit/>
          </a:bodyPr>
          <a:lstStyle/>
          <a:p>
            <a:pPr marL="342900" indent="-342900" algn="just">
              <a:buClr>
                <a:schemeClr val="accent1"/>
              </a:buClr>
              <a:buFont typeface="+mj-lt"/>
              <a:buAutoNum type="arabicPeriod"/>
            </a:pPr>
            <a:r>
              <a:rPr lang="es-MX" sz="1600" b="1" dirty="0" smtClean="0">
                <a:solidFill>
                  <a:schemeClr val="accent1"/>
                </a:solidFill>
                <a:latin typeface="Century Gothic"/>
                <a:cs typeface="Century Gothic"/>
              </a:rPr>
              <a:t>Número: </a:t>
            </a:r>
            <a:r>
              <a:rPr lang="es-MX" sz="1600" dirty="0" smtClean="0">
                <a:latin typeface="Century Gothic"/>
                <a:cs typeface="Century Gothic"/>
              </a:rPr>
              <a:t>Debe ser distinto a los que ya se encuentran registrados en el ejercicio, incluyendo los 100 registros del ciclo contable y los ajustes, por lo que se recomienda iniciar en el 101 como el ejemplo lo indica.</a:t>
            </a:r>
          </a:p>
          <a:p>
            <a:pPr marL="342900" indent="-342900" algn="just">
              <a:buClr>
                <a:schemeClr val="accent1"/>
              </a:buClr>
              <a:buFont typeface="+mj-lt"/>
              <a:buAutoNum type="arabicPeriod"/>
            </a:pPr>
            <a:r>
              <a:rPr lang="es-MX" sz="1600" b="1" dirty="0" smtClean="0">
                <a:solidFill>
                  <a:srgbClr val="80B606"/>
                </a:solidFill>
                <a:latin typeface="Century Gothic"/>
                <a:cs typeface="Century Gothic"/>
              </a:rPr>
              <a:t>Concepto: </a:t>
            </a:r>
            <a:r>
              <a:rPr lang="es-MX" sz="1600" dirty="0" smtClean="0">
                <a:latin typeface="Century Gothic"/>
                <a:cs typeface="Century Gothic"/>
              </a:rPr>
              <a:t>A que se refiere el registro.</a:t>
            </a:r>
          </a:p>
          <a:p>
            <a:pPr marL="342900" indent="-342900" algn="just">
              <a:buClr>
                <a:schemeClr val="accent1"/>
              </a:buClr>
              <a:buFont typeface="+mj-lt"/>
              <a:buAutoNum type="arabicPeriod"/>
            </a:pPr>
            <a:r>
              <a:rPr lang="es-MX" sz="1600" b="1" dirty="0" smtClean="0">
                <a:solidFill>
                  <a:srgbClr val="80B606"/>
                </a:solidFill>
                <a:latin typeface="Century Gothic"/>
                <a:cs typeface="Century Gothic"/>
              </a:rPr>
              <a:t>Fecha: </a:t>
            </a:r>
            <a:r>
              <a:rPr lang="es-MX" sz="1600" dirty="0">
                <a:latin typeface="Century Gothic"/>
                <a:cs typeface="Century Gothic"/>
              </a:rPr>
              <a:t>E</a:t>
            </a:r>
            <a:r>
              <a:rPr lang="es-MX" sz="1600" dirty="0" smtClean="0">
                <a:latin typeface="Century Gothic"/>
                <a:cs typeface="Century Gothic"/>
              </a:rPr>
              <a:t>n formato DD-MM-AAA, </a:t>
            </a:r>
          </a:p>
          <a:p>
            <a:pPr marL="342900" indent="-342900" algn="just">
              <a:buClr>
                <a:schemeClr val="accent1"/>
              </a:buClr>
              <a:buFont typeface="+mj-lt"/>
              <a:buAutoNum type="arabicPeriod"/>
            </a:pPr>
            <a:r>
              <a:rPr lang="es-MX" sz="1600" b="1" dirty="0" smtClean="0">
                <a:solidFill>
                  <a:srgbClr val="80B606"/>
                </a:solidFill>
                <a:latin typeface="Century Gothic"/>
                <a:cs typeface="Century Gothic"/>
              </a:rPr>
              <a:t>Dar click en “Aceptar” </a:t>
            </a:r>
            <a:r>
              <a:rPr lang="es-MX" sz="1600" dirty="0" smtClean="0">
                <a:latin typeface="Century Gothic"/>
                <a:cs typeface="Century Gothic"/>
              </a:rPr>
              <a:t>para finalizar.</a:t>
            </a:r>
            <a:endParaRPr lang="es-MX" sz="1600" dirty="0">
              <a:latin typeface="Century Gothic"/>
              <a:cs typeface="Century Gothic"/>
            </a:endParaRPr>
          </a:p>
        </p:txBody>
      </p:sp>
      <p:pic>
        <p:nvPicPr>
          <p:cNvPr id="9" name="Picture 8"/>
          <p:cNvPicPr>
            <a:picLocks noChangeAspect="1"/>
          </p:cNvPicPr>
          <p:nvPr/>
        </p:nvPicPr>
        <p:blipFill>
          <a:blip r:embed="rId4"/>
          <a:stretch>
            <a:fillRect/>
          </a:stretch>
        </p:blipFill>
        <p:spPr>
          <a:xfrm>
            <a:off x="1146916" y="3630234"/>
            <a:ext cx="3792650" cy="2438132"/>
          </a:xfrm>
          <a:prstGeom prst="rect">
            <a:avLst/>
          </a:prstGeom>
        </p:spPr>
      </p:pic>
      <p:sp>
        <p:nvSpPr>
          <p:cNvPr id="10" name="Rectangle 9"/>
          <p:cNvSpPr/>
          <p:nvPr/>
        </p:nvSpPr>
        <p:spPr>
          <a:xfrm>
            <a:off x="1146917" y="2899057"/>
            <a:ext cx="1091072" cy="30682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p:cNvSpPr txBox="1"/>
          <p:nvPr/>
        </p:nvSpPr>
        <p:spPr>
          <a:xfrm>
            <a:off x="1252206" y="4386989"/>
            <a:ext cx="337475"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smtClean="0">
                <a:latin typeface="Century Gothic"/>
                <a:cs typeface="Century Gothic"/>
              </a:rPr>
              <a:t>1</a:t>
            </a:r>
            <a:endParaRPr lang="en-US" sz="1400" dirty="0">
              <a:latin typeface="Century Gothic"/>
              <a:cs typeface="Century Gothic"/>
            </a:endParaRPr>
          </a:p>
        </p:txBody>
      </p:sp>
      <p:sp>
        <p:nvSpPr>
          <p:cNvPr id="12" name="TextBox 11"/>
          <p:cNvSpPr txBox="1"/>
          <p:nvPr/>
        </p:nvSpPr>
        <p:spPr>
          <a:xfrm>
            <a:off x="4602091" y="4694766"/>
            <a:ext cx="337475"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a:latin typeface="Century Gothic"/>
                <a:cs typeface="Century Gothic"/>
              </a:rPr>
              <a:t>2</a:t>
            </a:r>
          </a:p>
        </p:txBody>
      </p:sp>
      <p:sp>
        <p:nvSpPr>
          <p:cNvPr id="13" name="TextBox 12"/>
          <p:cNvSpPr txBox="1"/>
          <p:nvPr/>
        </p:nvSpPr>
        <p:spPr>
          <a:xfrm>
            <a:off x="1252206" y="5002543"/>
            <a:ext cx="337475"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smtClean="0">
                <a:latin typeface="Century Gothic"/>
                <a:cs typeface="Century Gothic"/>
              </a:rPr>
              <a:t>3</a:t>
            </a:r>
            <a:endParaRPr lang="en-US" sz="1400" dirty="0">
              <a:latin typeface="Century Gothic"/>
              <a:cs typeface="Century Gothic"/>
            </a:endParaRPr>
          </a:p>
        </p:txBody>
      </p:sp>
      <p:sp>
        <p:nvSpPr>
          <p:cNvPr id="14" name="Oval 13"/>
          <p:cNvSpPr/>
          <p:nvPr/>
        </p:nvSpPr>
        <p:spPr>
          <a:xfrm>
            <a:off x="2939579" y="5568101"/>
            <a:ext cx="1047947" cy="500265"/>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45446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86230" y="3711223"/>
            <a:ext cx="3893121" cy="2457001"/>
          </a:xfrm>
          <a:prstGeom prst="rect">
            <a:avLst/>
          </a:prstGeom>
        </p:spPr>
      </p:pic>
      <p:pic>
        <p:nvPicPr>
          <p:cNvPr id="2" name="Picture 1"/>
          <p:cNvPicPr>
            <a:picLocks noChangeAspect="1"/>
          </p:cNvPicPr>
          <p:nvPr/>
        </p:nvPicPr>
        <p:blipFill>
          <a:blip r:embed="rId3"/>
          <a:stretch>
            <a:fillRect/>
          </a:stretch>
        </p:blipFill>
        <p:spPr>
          <a:xfrm>
            <a:off x="2679978" y="1945714"/>
            <a:ext cx="6120841" cy="1564946"/>
          </a:xfrm>
          <a:prstGeom prst="rect">
            <a:avLst/>
          </a:prstGeom>
        </p:spPr>
      </p:pic>
      <p:sp>
        <p:nvSpPr>
          <p:cNvPr id="3" name="TextBox 2"/>
          <p:cNvSpPr txBox="1"/>
          <p:nvPr/>
        </p:nvSpPr>
        <p:spPr>
          <a:xfrm>
            <a:off x="986118" y="119530"/>
            <a:ext cx="7141882" cy="523220"/>
          </a:xfrm>
          <a:prstGeom prst="rect">
            <a:avLst/>
          </a:prstGeom>
          <a:noFill/>
        </p:spPr>
        <p:txBody>
          <a:bodyPr wrap="square" rtlCol="0">
            <a:spAutoFit/>
          </a:bodyPr>
          <a:lstStyle/>
          <a:p>
            <a:pPr algn="ctr"/>
            <a:r>
              <a:rPr lang="es-MX" sz="2800" dirty="0" smtClean="0">
                <a:solidFill>
                  <a:srgbClr val="FFFFFF"/>
                </a:solidFill>
                <a:latin typeface="Century Gothic"/>
                <a:cs typeface="Century Gothic"/>
              </a:rPr>
              <a:t>Proceso de Cierres- Diario</a:t>
            </a:r>
            <a:endParaRPr lang="es-MX" sz="2800" dirty="0">
              <a:solidFill>
                <a:srgbClr val="FFFFFF"/>
              </a:solidFill>
              <a:latin typeface="Century Gothic"/>
              <a:cs typeface="Century Gothic"/>
            </a:endParaRPr>
          </a:p>
        </p:txBody>
      </p:sp>
      <p:sp>
        <p:nvSpPr>
          <p:cNvPr id="4" name="TextBox 3"/>
          <p:cNvSpPr txBox="1"/>
          <p:nvPr/>
        </p:nvSpPr>
        <p:spPr>
          <a:xfrm>
            <a:off x="379699" y="1114717"/>
            <a:ext cx="8421120" cy="830997"/>
          </a:xfrm>
          <a:prstGeom prst="rect">
            <a:avLst/>
          </a:prstGeom>
          <a:noFill/>
        </p:spPr>
        <p:txBody>
          <a:bodyPr wrap="square" rtlCol="0">
            <a:spAutoFit/>
          </a:bodyPr>
          <a:lstStyle/>
          <a:p>
            <a:pPr algn="just"/>
            <a:r>
              <a:rPr lang="es-MX" sz="1600" dirty="0" smtClean="0">
                <a:latin typeface="Century Gothic"/>
                <a:cs typeface="Century Gothic"/>
              </a:rPr>
              <a:t>Una vez ingresados todos los registros de cierre se puede continuar con la parte de contabilización, donde se deben agregar las cuentas que corresponden a los registros de cierre. </a:t>
            </a:r>
            <a:endParaRPr lang="es-MX" sz="1600" dirty="0">
              <a:latin typeface="Century Gothic"/>
              <a:cs typeface="Century Gothic"/>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376104" y="4629706"/>
            <a:ext cx="2424715" cy="962078"/>
          </a:xfrm>
          <a:prstGeom prst="rect">
            <a:avLst/>
          </a:prstGeom>
        </p:spPr>
      </p:pic>
      <p:sp>
        <p:nvSpPr>
          <p:cNvPr id="7" name="TextBox 6"/>
          <p:cNvSpPr txBox="1"/>
          <p:nvPr/>
        </p:nvSpPr>
        <p:spPr>
          <a:xfrm>
            <a:off x="125699" y="2100936"/>
            <a:ext cx="2554279" cy="1384995"/>
          </a:xfrm>
          <a:prstGeom prst="rect">
            <a:avLst/>
          </a:prstGeom>
          <a:noFill/>
        </p:spPr>
        <p:txBody>
          <a:bodyPr wrap="square" rtlCol="0">
            <a:spAutoFit/>
          </a:bodyPr>
          <a:lstStyle/>
          <a:p>
            <a:pPr algn="just"/>
            <a:r>
              <a:rPr lang="es-MX" sz="1400" dirty="0" smtClean="0">
                <a:latin typeface="Century Gothic"/>
                <a:cs typeface="Century Gothic"/>
              </a:rPr>
              <a:t>Para iniciar se debe seleccionar en el apartado de “cierre” el registro al que se desean añadir las cuentas y a continuación </a:t>
            </a:r>
            <a:r>
              <a:rPr lang="es-MX" sz="1400" b="1" dirty="0" smtClean="0">
                <a:solidFill>
                  <a:srgbClr val="80B606"/>
                </a:solidFill>
                <a:latin typeface="Century Gothic"/>
                <a:cs typeface="Century Gothic"/>
              </a:rPr>
              <a:t>dar click en “Agregar“.</a:t>
            </a:r>
            <a:endParaRPr lang="es-MX" sz="1400" b="1" dirty="0">
              <a:solidFill>
                <a:srgbClr val="80B606"/>
              </a:solidFill>
              <a:latin typeface="Century Gothic"/>
              <a:cs typeface="Century Gothic"/>
            </a:endParaRPr>
          </a:p>
        </p:txBody>
      </p:sp>
      <p:sp>
        <p:nvSpPr>
          <p:cNvPr id="8" name="TextBox 7"/>
          <p:cNvSpPr txBox="1"/>
          <p:nvPr/>
        </p:nvSpPr>
        <p:spPr>
          <a:xfrm>
            <a:off x="0" y="3878498"/>
            <a:ext cx="3160531" cy="2492990"/>
          </a:xfrm>
          <a:prstGeom prst="rect">
            <a:avLst/>
          </a:prstGeom>
          <a:noFill/>
        </p:spPr>
        <p:txBody>
          <a:bodyPr wrap="square" rtlCol="0">
            <a:spAutoFit/>
          </a:bodyPr>
          <a:lstStyle/>
          <a:p>
            <a:pPr marL="342900" indent="-342900" algn="just">
              <a:buClr>
                <a:schemeClr val="accent1"/>
              </a:buClr>
              <a:buFont typeface="+mj-lt"/>
              <a:buAutoNum type="arabicPeriod"/>
            </a:pPr>
            <a:r>
              <a:rPr lang="es-MX" sz="1400" b="1" dirty="0" smtClean="0">
                <a:solidFill>
                  <a:srgbClr val="80B606"/>
                </a:solidFill>
                <a:latin typeface="Century Gothic"/>
                <a:cs typeface="Century Gothic"/>
              </a:rPr>
              <a:t>Cuenta: </a:t>
            </a:r>
            <a:r>
              <a:rPr lang="es-MX" sz="1400" dirty="0" smtClean="0">
                <a:latin typeface="Century Gothic"/>
                <a:cs typeface="Century Gothic"/>
              </a:rPr>
              <a:t>Dar click en el menú desplegable de “cuenta” y seleccionar la cuenta que se desea agregar.</a:t>
            </a:r>
          </a:p>
          <a:p>
            <a:pPr marL="342900" indent="-342900" algn="just">
              <a:buClr>
                <a:schemeClr val="accent1"/>
              </a:buClr>
              <a:buFont typeface="+mj-lt"/>
              <a:buAutoNum type="arabicPeriod"/>
            </a:pPr>
            <a:r>
              <a:rPr lang="es-MX" sz="1400" b="1" dirty="0" smtClean="0">
                <a:solidFill>
                  <a:srgbClr val="80B606"/>
                </a:solidFill>
                <a:latin typeface="Century Gothic"/>
                <a:cs typeface="Century Gothic"/>
              </a:rPr>
              <a:t>Monto: </a:t>
            </a:r>
            <a:r>
              <a:rPr lang="es-MX" sz="1400" dirty="0" smtClean="0">
                <a:latin typeface="Century Gothic"/>
                <a:cs typeface="Century Gothic"/>
              </a:rPr>
              <a:t>ingresar el monto. </a:t>
            </a:r>
          </a:p>
          <a:p>
            <a:pPr marL="342900" indent="-342900" algn="just">
              <a:buClr>
                <a:schemeClr val="accent1"/>
              </a:buClr>
              <a:buFont typeface="+mj-lt"/>
              <a:buAutoNum type="arabicPeriod"/>
            </a:pPr>
            <a:r>
              <a:rPr lang="es-MX" sz="1400" b="1" dirty="0" smtClean="0">
                <a:solidFill>
                  <a:srgbClr val="80B606"/>
                </a:solidFill>
                <a:latin typeface="Century Gothic"/>
                <a:cs typeface="Century Gothic"/>
              </a:rPr>
              <a:t>Tipo de saldo: </a:t>
            </a:r>
            <a:r>
              <a:rPr lang="es-MX" sz="1400" dirty="0" smtClean="0">
                <a:latin typeface="Century Gothic"/>
                <a:cs typeface="Century Gothic"/>
              </a:rPr>
              <a:t>dar click en deudor o acreedor según corresponda. </a:t>
            </a:r>
          </a:p>
          <a:p>
            <a:pPr marL="342900" indent="-342900" algn="just">
              <a:buClr>
                <a:schemeClr val="accent1"/>
              </a:buClr>
              <a:buFont typeface="+mj-lt"/>
              <a:buAutoNum type="arabicPeriod"/>
            </a:pPr>
            <a:r>
              <a:rPr lang="es-MX" sz="1400" b="1" dirty="0" smtClean="0">
                <a:solidFill>
                  <a:srgbClr val="80B606"/>
                </a:solidFill>
                <a:latin typeface="Century Gothic"/>
                <a:cs typeface="Century Gothic"/>
              </a:rPr>
              <a:t>Dar click en “agregar”</a:t>
            </a:r>
            <a:r>
              <a:rPr lang="es-MX" sz="1400" dirty="0" smtClean="0">
                <a:latin typeface="Century Gothic"/>
                <a:cs typeface="Century Gothic"/>
              </a:rPr>
              <a:t> para finalizar.</a:t>
            </a:r>
          </a:p>
          <a:p>
            <a:endParaRPr lang="es-MX" sz="1600" dirty="0">
              <a:latin typeface="Century Gothic"/>
              <a:cs typeface="Century Gothic"/>
            </a:endParaRPr>
          </a:p>
        </p:txBody>
      </p:sp>
      <p:sp>
        <p:nvSpPr>
          <p:cNvPr id="9" name="Rectangle 8"/>
          <p:cNvSpPr/>
          <p:nvPr/>
        </p:nvSpPr>
        <p:spPr>
          <a:xfrm>
            <a:off x="6618111" y="3090333"/>
            <a:ext cx="705556" cy="420327"/>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TextBox 9"/>
          <p:cNvSpPr txBox="1"/>
          <p:nvPr/>
        </p:nvSpPr>
        <p:spPr>
          <a:xfrm>
            <a:off x="7002132" y="4230666"/>
            <a:ext cx="35443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smtClean="0">
                <a:latin typeface="Century Gothic"/>
                <a:cs typeface="Century Gothic"/>
              </a:rPr>
              <a:t>1</a:t>
            </a:r>
            <a:endParaRPr lang="en-US" sz="1400" b="1" dirty="0">
              <a:latin typeface="Century Gothic"/>
              <a:cs typeface="Century Gothic"/>
            </a:endParaRPr>
          </a:p>
        </p:txBody>
      </p:sp>
      <p:sp>
        <p:nvSpPr>
          <p:cNvPr id="11" name="TextBox 10"/>
          <p:cNvSpPr txBox="1"/>
          <p:nvPr/>
        </p:nvSpPr>
        <p:spPr>
          <a:xfrm>
            <a:off x="3286230" y="4538443"/>
            <a:ext cx="35443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Century Gothic"/>
                <a:cs typeface="Century Gothic"/>
              </a:rPr>
              <a:t>2</a:t>
            </a:r>
          </a:p>
        </p:txBody>
      </p:sp>
      <p:sp>
        <p:nvSpPr>
          <p:cNvPr id="12" name="TextBox 11"/>
          <p:cNvSpPr txBox="1"/>
          <p:nvPr/>
        </p:nvSpPr>
        <p:spPr>
          <a:xfrm>
            <a:off x="3286230" y="5150555"/>
            <a:ext cx="354437"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a:latin typeface="Century Gothic"/>
                <a:cs typeface="Century Gothic"/>
              </a:rPr>
              <a:t>3</a:t>
            </a:r>
          </a:p>
        </p:txBody>
      </p:sp>
      <p:sp>
        <p:nvSpPr>
          <p:cNvPr id="13" name="Oval 12"/>
          <p:cNvSpPr/>
          <p:nvPr/>
        </p:nvSpPr>
        <p:spPr>
          <a:xfrm>
            <a:off x="5672667" y="5856111"/>
            <a:ext cx="703437" cy="437445"/>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p:cNvSpPr/>
          <p:nvPr/>
        </p:nvSpPr>
        <p:spPr>
          <a:xfrm>
            <a:off x="6237111" y="5150555"/>
            <a:ext cx="2563708" cy="169334"/>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673091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67165" y="2700192"/>
            <a:ext cx="8277819" cy="1368374"/>
          </a:xfrm>
          <a:prstGeom prst="rect">
            <a:avLst/>
          </a:prstGeom>
        </p:spPr>
      </p:pic>
      <p:sp>
        <p:nvSpPr>
          <p:cNvPr id="3" name="TextBox 2"/>
          <p:cNvSpPr txBox="1"/>
          <p:nvPr/>
        </p:nvSpPr>
        <p:spPr>
          <a:xfrm>
            <a:off x="986118" y="119530"/>
            <a:ext cx="7141882" cy="523220"/>
          </a:xfrm>
          <a:prstGeom prst="rect">
            <a:avLst/>
          </a:prstGeom>
          <a:noFill/>
        </p:spPr>
        <p:txBody>
          <a:bodyPr wrap="square" rtlCol="0">
            <a:spAutoFit/>
          </a:bodyPr>
          <a:lstStyle/>
          <a:p>
            <a:pPr algn="ctr"/>
            <a:r>
              <a:rPr lang="es-MX" sz="2800" dirty="0" smtClean="0">
                <a:solidFill>
                  <a:srgbClr val="FFFFFF"/>
                </a:solidFill>
                <a:latin typeface="Century Gothic"/>
                <a:cs typeface="Century Gothic"/>
              </a:rPr>
              <a:t>Proceso de Cierres- Diario</a:t>
            </a:r>
            <a:endParaRPr lang="es-MX" sz="2800" dirty="0">
              <a:solidFill>
                <a:srgbClr val="FFFFFF"/>
              </a:solidFill>
              <a:latin typeface="Century Gothic"/>
              <a:cs typeface="Century Gothic"/>
            </a:endParaRPr>
          </a:p>
        </p:txBody>
      </p:sp>
      <p:sp>
        <p:nvSpPr>
          <p:cNvPr id="4" name="TextBox 3"/>
          <p:cNvSpPr txBox="1"/>
          <p:nvPr/>
        </p:nvSpPr>
        <p:spPr>
          <a:xfrm>
            <a:off x="702792" y="1393176"/>
            <a:ext cx="7681391" cy="1077218"/>
          </a:xfrm>
          <a:prstGeom prst="rect">
            <a:avLst/>
          </a:prstGeom>
          <a:noFill/>
        </p:spPr>
        <p:txBody>
          <a:bodyPr wrap="square" rtlCol="0">
            <a:spAutoFit/>
          </a:bodyPr>
          <a:lstStyle/>
          <a:p>
            <a:pPr algn="just"/>
            <a:r>
              <a:rPr lang="es-MX" sz="1600" dirty="0" smtClean="0">
                <a:latin typeface="Century Gothic"/>
                <a:cs typeface="Century Gothic"/>
              </a:rPr>
              <a:t>La sección de totales tiene como finalidad ayudar al alumno a corroborar que los registros de cierres que esta realizando cuadran, es decir el saldo total deudor es igual al saldo total acreedor de no ser así se mostrará la leyenda que se muestra a continuación.</a:t>
            </a:r>
            <a:endParaRPr lang="es-MX" sz="1600" dirty="0">
              <a:latin typeface="Century Gothic"/>
              <a:cs typeface="Century Gothic"/>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52242" y="4647307"/>
            <a:ext cx="3292025" cy="440293"/>
          </a:xfrm>
          <a:prstGeom prst="rect">
            <a:avLst/>
          </a:prstGeom>
        </p:spPr>
      </p:pic>
    </p:spTree>
    <p:extLst>
      <p:ext uri="{BB962C8B-B14F-4D97-AF65-F5344CB8AC3E}">
        <p14:creationId xmlns:p14="http://schemas.microsoft.com/office/powerpoint/2010/main" val="3485061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63304" y="2617733"/>
            <a:ext cx="4761154" cy="4027284"/>
          </a:xfrm>
          <a:prstGeom prst="rect">
            <a:avLst/>
          </a:prstGeom>
        </p:spPr>
      </p:pic>
      <p:sp>
        <p:nvSpPr>
          <p:cNvPr id="6" name="TextBox 5"/>
          <p:cNvSpPr txBox="1"/>
          <p:nvPr/>
        </p:nvSpPr>
        <p:spPr>
          <a:xfrm>
            <a:off x="418188" y="1151966"/>
            <a:ext cx="8286327" cy="1200329"/>
          </a:xfrm>
          <a:prstGeom prst="rect">
            <a:avLst/>
          </a:prstGeom>
          <a:noFill/>
        </p:spPr>
        <p:txBody>
          <a:bodyPr wrap="square" rtlCol="0">
            <a:spAutoFit/>
          </a:bodyPr>
          <a:lstStyle/>
          <a:p>
            <a:pPr algn="just"/>
            <a:r>
              <a:rPr lang="es-MX" dirty="0" smtClean="0">
                <a:latin typeface="Century Gothic"/>
                <a:cs typeface="Century Gothic"/>
              </a:rPr>
              <a:t>3. Se desplegará la siguiente ventana, y se debe dar click en el candado para poder hacer modificaciones en el sistema.</a:t>
            </a:r>
          </a:p>
          <a:p>
            <a:pPr algn="just"/>
            <a:r>
              <a:rPr lang="es-MX" dirty="0" smtClean="0">
                <a:latin typeface="Century Gothic"/>
                <a:cs typeface="Century Gothic"/>
              </a:rPr>
              <a:t>4. Si el equipo cuenta con contraseña para realizar algún cambio, se debe ingresar para poder continuar autorizar los cambios.</a:t>
            </a:r>
            <a:endParaRPr lang="es-MX" dirty="0">
              <a:latin typeface="Century Gothic"/>
              <a:cs typeface="Century Gothic"/>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11989" y="3624556"/>
            <a:ext cx="4491653" cy="2478328"/>
          </a:xfrm>
          <a:prstGeom prst="rect">
            <a:avLst/>
          </a:prstGeom>
          <a:ln>
            <a:noFill/>
          </a:ln>
          <a:effectLst>
            <a:softEdge rad="112500"/>
          </a:effectLst>
        </p:spPr>
      </p:pic>
      <p:sp>
        <p:nvSpPr>
          <p:cNvPr id="8" name="Oval 7"/>
          <p:cNvSpPr/>
          <p:nvPr/>
        </p:nvSpPr>
        <p:spPr>
          <a:xfrm>
            <a:off x="139395" y="5870540"/>
            <a:ext cx="743446" cy="728008"/>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0" name="Straight Arrow Connector 9"/>
          <p:cNvCxnSpPr/>
          <p:nvPr/>
        </p:nvCxnSpPr>
        <p:spPr>
          <a:xfrm flipV="1">
            <a:off x="1037728" y="5421344"/>
            <a:ext cx="3144157" cy="68154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Title 1"/>
          <p:cNvSpPr txBox="1">
            <a:spLocks/>
          </p:cNvSpPr>
          <p:nvPr/>
        </p:nvSpPr>
        <p:spPr>
          <a:xfrm>
            <a:off x="457200" y="109942"/>
            <a:ext cx="8229600" cy="1143000"/>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es-MX" sz="3200" dirty="0" smtClean="0">
                <a:latin typeface="Century Gothic"/>
                <a:cs typeface="Century Gothic"/>
              </a:rPr>
              <a:t>Cambio en Preferencias MAC (2)</a:t>
            </a:r>
            <a:endParaRPr lang="es-MX" sz="3200" dirty="0">
              <a:latin typeface="Century Gothic"/>
              <a:cs typeface="Century Gothic"/>
            </a:endParaRPr>
          </a:p>
        </p:txBody>
      </p:sp>
    </p:spTree>
    <p:extLst>
      <p:ext uri="{BB962C8B-B14F-4D97-AF65-F5344CB8AC3E}">
        <p14:creationId xmlns:p14="http://schemas.microsoft.com/office/powerpoint/2010/main" val="18092529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1824" y="2132915"/>
            <a:ext cx="8287169" cy="3945277"/>
          </a:xfrm>
          <a:prstGeom prst="rect">
            <a:avLst/>
          </a:prstGeom>
        </p:spPr>
      </p:pic>
      <p:sp>
        <p:nvSpPr>
          <p:cNvPr id="3" name="TextBox 2"/>
          <p:cNvSpPr txBox="1"/>
          <p:nvPr/>
        </p:nvSpPr>
        <p:spPr>
          <a:xfrm>
            <a:off x="986118" y="119530"/>
            <a:ext cx="7141882" cy="523220"/>
          </a:xfrm>
          <a:prstGeom prst="rect">
            <a:avLst/>
          </a:prstGeom>
          <a:noFill/>
        </p:spPr>
        <p:txBody>
          <a:bodyPr wrap="square" rtlCol="0">
            <a:spAutoFit/>
          </a:bodyPr>
          <a:lstStyle/>
          <a:p>
            <a:pPr algn="ctr"/>
            <a:r>
              <a:rPr lang="es-MX" sz="2800" dirty="0" smtClean="0">
                <a:solidFill>
                  <a:srgbClr val="FFFFFF"/>
                </a:solidFill>
                <a:latin typeface="Century Gothic"/>
                <a:cs typeface="Century Gothic"/>
              </a:rPr>
              <a:t>Proceso de Cierres- Diario</a:t>
            </a:r>
            <a:endParaRPr lang="es-MX" sz="2800" dirty="0">
              <a:solidFill>
                <a:srgbClr val="FFFFFF"/>
              </a:solidFill>
              <a:latin typeface="Century Gothic"/>
              <a:cs typeface="Century Gothic"/>
            </a:endParaRPr>
          </a:p>
        </p:txBody>
      </p:sp>
      <p:sp>
        <p:nvSpPr>
          <p:cNvPr id="4" name="TextBox 3"/>
          <p:cNvSpPr txBox="1"/>
          <p:nvPr/>
        </p:nvSpPr>
        <p:spPr>
          <a:xfrm>
            <a:off x="480857" y="1232899"/>
            <a:ext cx="8001964" cy="584776"/>
          </a:xfrm>
          <a:prstGeom prst="rect">
            <a:avLst/>
          </a:prstGeom>
          <a:noFill/>
        </p:spPr>
        <p:txBody>
          <a:bodyPr wrap="square" rtlCol="0">
            <a:spAutoFit/>
          </a:bodyPr>
          <a:lstStyle/>
          <a:p>
            <a:r>
              <a:rPr lang="es-MX" sz="1600" dirty="0" smtClean="0">
                <a:latin typeface="Century Gothic"/>
                <a:cs typeface="Century Gothic"/>
              </a:rPr>
              <a:t>Se tiene la opción de consultar la lista de los asientos de cierres realizados en el diario, </a:t>
            </a:r>
            <a:r>
              <a:rPr lang="es-MX" sz="1600" b="1" dirty="0" smtClean="0">
                <a:solidFill>
                  <a:srgbClr val="80B606"/>
                </a:solidFill>
                <a:latin typeface="Century Gothic"/>
                <a:cs typeface="Century Gothic"/>
              </a:rPr>
              <a:t>dar click en “listado” </a:t>
            </a:r>
            <a:r>
              <a:rPr lang="es-MX" sz="1600" dirty="0" smtClean="0">
                <a:latin typeface="Century Gothic"/>
                <a:cs typeface="Century Gothic"/>
              </a:rPr>
              <a:t>y se desplegará la siguiente ventana.</a:t>
            </a:r>
            <a:endParaRPr lang="es-MX" sz="1600" dirty="0">
              <a:latin typeface="Century Gothic"/>
              <a:cs typeface="Century Gothic"/>
            </a:endParaRPr>
          </a:p>
        </p:txBody>
      </p:sp>
      <p:sp>
        <p:nvSpPr>
          <p:cNvPr id="5" name="Rectangle 4"/>
          <p:cNvSpPr/>
          <p:nvPr/>
        </p:nvSpPr>
        <p:spPr>
          <a:xfrm>
            <a:off x="4056465" y="2021954"/>
            <a:ext cx="1430243" cy="406857"/>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Action Button: Return 5">
            <a:hlinkClick r:id="rId3" action="ppaction://hlinksldjump" highlightClick="1"/>
          </p:cNvPr>
          <p:cNvSpPr/>
          <p:nvPr/>
        </p:nvSpPr>
        <p:spPr>
          <a:xfrm>
            <a:off x="591825" y="119530"/>
            <a:ext cx="197275" cy="201024"/>
          </a:xfrm>
          <a:prstGeom prst="actionButtonRetur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rId4" action="ppaction://hlinksldjump" highlightClick="1"/>
          </p:cNvPr>
          <p:cNvSpPr/>
          <p:nvPr/>
        </p:nvSpPr>
        <p:spPr>
          <a:xfrm>
            <a:off x="282241" y="119530"/>
            <a:ext cx="210946" cy="201024"/>
          </a:xfrm>
          <a:prstGeom prst="actionButtonHo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52478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118" y="119530"/>
            <a:ext cx="7141882" cy="1077218"/>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Proceso de cierres – Mayor</a:t>
            </a:r>
          </a:p>
          <a:p>
            <a:pPr algn="ctr"/>
            <a:endParaRPr lang="es-MX" sz="3200" dirty="0">
              <a:solidFill>
                <a:srgbClr val="FFFFFF"/>
              </a:solidFill>
              <a:latin typeface="Century Gothic"/>
              <a:cs typeface="Century Gothic"/>
            </a:endParaRPr>
          </a:p>
        </p:txBody>
      </p:sp>
      <p:sp>
        <p:nvSpPr>
          <p:cNvPr id="3" name="Rectangle 2"/>
          <p:cNvSpPr/>
          <p:nvPr/>
        </p:nvSpPr>
        <p:spPr>
          <a:xfrm>
            <a:off x="201449" y="1221392"/>
            <a:ext cx="8588114" cy="1754327"/>
          </a:xfrm>
          <a:prstGeom prst="rect">
            <a:avLst/>
          </a:prstGeom>
        </p:spPr>
        <p:txBody>
          <a:bodyPr wrap="square">
            <a:spAutoFit/>
          </a:bodyPr>
          <a:lstStyle/>
          <a:p>
            <a:pPr algn="just"/>
            <a:r>
              <a:rPr lang="es-MX" dirty="0">
                <a:latin typeface="Century Gothic"/>
                <a:cs typeface="Century Gothic"/>
              </a:rPr>
              <a:t>Posterior a registrar los asientos de cierres en el diario, se deben clasificar los movimientos por cuenta en el mayor</a:t>
            </a:r>
            <a:r>
              <a:rPr lang="es-MX" dirty="0" smtClean="0">
                <a:latin typeface="Century Gothic"/>
                <a:cs typeface="Century Gothic"/>
              </a:rPr>
              <a:t>.</a:t>
            </a:r>
          </a:p>
          <a:p>
            <a:pPr algn="just"/>
            <a:endParaRPr lang="es-MX" dirty="0">
              <a:latin typeface="Century Gothic"/>
              <a:cs typeface="Century Gothic"/>
            </a:endParaRPr>
          </a:p>
          <a:p>
            <a:pPr algn="just"/>
            <a:r>
              <a:rPr lang="es-MX" dirty="0" smtClean="0">
                <a:latin typeface="Century Gothic"/>
                <a:cs typeface="Century Gothic"/>
              </a:rPr>
              <a:t>Esta sección esta compuesta por dos pestañas: T’s y Listado.</a:t>
            </a:r>
          </a:p>
          <a:p>
            <a:pPr algn="just"/>
            <a:r>
              <a:rPr lang="es-MX" dirty="0" smtClean="0">
                <a:latin typeface="Century Gothic"/>
                <a:cs typeface="Century Gothic"/>
              </a:rPr>
              <a:t>En la pantalla de T’s se mostrará la siguiente ventana para iniciar con la clasificación de las cuentas correspondientes a todos los registros de cierres</a:t>
            </a:r>
            <a:endParaRPr lang="es-MX" dirty="0">
              <a:latin typeface="Century Gothic"/>
              <a:cs typeface="Century Gothic"/>
            </a:endParaRPr>
          </a:p>
        </p:txBody>
      </p:sp>
      <p:pic>
        <p:nvPicPr>
          <p:cNvPr id="4" name="Picture 3"/>
          <p:cNvPicPr>
            <a:picLocks noChangeAspect="1"/>
          </p:cNvPicPr>
          <p:nvPr/>
        </p:nvPicPr>
        <p:blipFill>
          <a:blip r:embed="rId2"/>
          <a:stretch>
            <a:fillRect/>
          </a:stretch>
        </p:blipFill>
        <p:spPr>
          <a:xfrm>
            <a:off x="201449" y="3400778"/>
            <a:ext cx="639325" cy="2924912"/>
          </a:xfrm>
          <a:prstGeom prst="rect">
            <a:avLst/>
          </a:prstGeom>
        </p:spPr>
      </p:pic>
      <p:pic>
        <p:nvPicPr>
          <p:cNvPr id="5" name="Picture 4"/>
          <p:cNvPicPr>
            <a:picLocks noChangeAspect="1"/>
          </p:cNvPicPr>
          <p:nvPr/>
        </p:nvPicPr>
        <p:blipFill>
          <a:blip r:embed="rId3"/>
          <a:stretch>
            <a:fillRect/>
          </a:stretch>
        </p:blipFill>
        <p:spPr>
          <a:xfrm>
            <a:off x="1368723" y="2975719"/>
            <a:ext cx="7218380" cy="3488356"/>
          </a:xfrm>
          <a:prstGeom prst="rect">
            <a:avLst/>
          </a:prstGeom>
        </p:spPr>
      </p:pic>
      <p:sp>
        <p:nvSpPr>
          <p:cNvPr id="6" name="Rectangle 5"/>
          <p:cNvSpPr/>
          <p:nvPr/>
        </p:nvSpPr>
        <p:spPr>
          <a:xfrm>
            <a:off x="4473222" y="2907889"/>
            <a:ext cx="987778" cy="394110"/>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106976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118" y="119530"/>
            <a:ext cx="7141882" cy="1077218"/>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Proceso de cierres – Mayor</a:t>
            </a:r>
          </a:p>
          <a:p>
            <a:pPr algn="ctr"/>
            <a:endParaRPr lang="es-MX" sz="3200" dirty="0">
              <a:solidFill>
                <a:srgbClr val="FFFFFF"/>
              </a:solidFill>
              <a:latin typeface="Century Gothic"/>
              <a:cs typeface="Century Gothic"/>
            </a:endParaRPr>
          </a:p>
        </p:txBody>
      </p:sp>
      <p:sp>
        <p:nvSpPr>
          <p:cNvPr id="7" name="TextBox 6"/>
          <p:cNvSpPr txBox="1"/>
          <p:nvPr/>
        </p:nvSpPr>
        <p:spPr>
          <a:xfrm>
            <a:off x="282167" y="1175677"/>
            <a:ext cx="8494944" cy="954107"/>
          </a:xfrm>
          <a:prstGeom prst="rect">
            <a:avLst/>
          </a:prstGeom>
          <a:noFill/>
        </p:spPr>
        <p:txBody>
          <a:bodyPr wrap="square" rtlCol="0">
            <a:spAutoFit/>
          </a:bodyPr>
          <a:lstStyle/>
          <a:p>
            <a:pPr marL="342900" indent="-342900" algn="just">
              <a:buClr>
                <a:schemeClr val="accent1"/>
              </a:buClr>
              <a:buAutoNum type="arabicPeriod"/>
            </a:pPr>
            <a:r>
              <a:rPr lang="es-MX" sz="1400" dirty="0" smtClean="0">
                <a:latin typeface="Century Gothic"/>
                <a:cs typeface="Century Gothic"/>
              </a:rPr>
              <a:t>En la sección de “cierre” seleccionar el asiento que se desea clasificar, dando </a:t>
            </a:r>
            <a:r>
              <a:rPr lang="es-MX" sz="1400" b="1" dirty="0" smtClean="0">
                <a:solidFill>
                  <a:srgbClr val="80B606"/>
                </a:solidFill>
                <a:latin typeface="Century Gothic"/>
                <a:cs typeface="Century Gothic"/>
              </a:rPr>
              <a:t>click en el menú desplegable de “Número/ Concepto</a:t>
            </a:r>
            <a:r>
              <a:rPr lang="es-MX" sz="1400" dirty="0" smtClean="0">
                <a:latin typeface="Century Gothic"/>
                <a:cs typeface="Century Gothic"/>
              </a:rPr>
              <a:t>”, y a continuación se muestran las cuentas registradas en ese ajuste.</a:t>
            </a:r>
          </a:p>
          <a:p>
            <a:pPr marL="342900" indent="-342900" algn="just">
              <a:buClr>
                <a:schemeClr val="accent1"/>
              </a:buClr>
              <a:buFontTx/>
              <a:buAutoNum type="arabicPeriod"/>
            </a:pPr>
            <a:r>
              <a:rPr lang="es-MX" sz="1400" b="1" dirty="0" smtClean="0">
                <a:solidFill>
                  <a:srgbClr val="80B606"/>
                </a:solidFill>
                <a:latin typeface="Century Gothic"/>
                <a:cs typeface="Century Gothic"/>
              </a:rPr>
              <a:t> </a:t>
            </a:r>
            <a:r>
              <a:rPr lang="es-MX" sz="1400" b="1" dirty="0">
                <a:solidFill>
                  <a:schemeClr val="accent1"/>
                </a:solidFill>
                <a:latin typeface="Century Gothic"/>
                <a:cs typeface="Century Gothic"/>
              </a:rPr>
              <a:t>Dar click en la cuenta para seleccionarla y arrastrarla a la T </a:t>
            </a:r>
            <a:r>
              <a:rPr lang="es-MX" sz="1400" dirty="0">
                <a:latin typeface="Century Gothic"/>
                <a:cs typeface="Century Gothic"/>
              </a:rPr>
              <a:t>que corresponde</a:t>
            </a:r>
            <a:r>
              <a:rPr lang="es-MX" sz="1400" dirty="0" smtClean="0">
                <a:latin typeface="Century Gothic"/>
                <a:cs typeface="Century Gothic"/>
              </a:rPr>
              <a:t>.</a:t>
            </a:r>
            <a:endParaRPr lang="es-MX" sz="1400" dirty="0">
              <a:latin typeface="Century Gothic"/>
              <a:cs typeface="Century Gothic"/>
            </a:endParaRPr>
          </a:p>
        </p:txBody>
      </p:sp>
      <p:sp>
        <p:nvSpPr>
          <p:cNvPr id="16" name="TextBox 15"/>
          <p:cNvSpPr txBox="1"/>
          <p:nvPr/>
        </p:nvSpPr>
        <p:spPr>
          <a:xfrm>
            <a:off x="6025445" y="5900754"/>
            <a:ext cx="2852507" cy="738664"/>
          </a:xfrm>
          <a:prstGeom prst="rect">
            <a:avLst/>
          </a:prstGeom>
          <a:noFill/>
        </p:spPr>
        <p:txBody>
          <a:bodyPr wrap="square" rtlCol="0">
            <a:spAutoFit/>
          </a:bodyPr>
          <a:lstStyle/>
          <a:p>
            <a:pPr algn="just"/>
            <a:r>
              <a:rPr lang="es-MX" sz="1400" dirty="0" smtClean="0">
                <a:latin typeface="Century Gothic"/>
                <a:cs typeface="Century Gothic"/>
              </a:rPr>
              <a:t>Se refiere a que la cuenta no ha sido clasificada en el mayor</a:t>
            </a:r>
            <a:endParaRPr lang="es-MX" sz="1400" dirty="0">
              <a:latin typeface="Century Gothic"/>
              <a:cs typeface="Century Gothic"/>
            </a:endParaRPr>
          </a:p>
        </p:txBody>
      </p:sp>
      <p:pic>
        <p:nvPicPr>
          <p:cNvPr id="13" name="Picture 12"/>
          <p:cNvPicPr>
            <a:picLocks noChangeAspect="1"/>
          </p:cNvPicPr>
          <p:nvPr/>
        </p:nvPicPr>
        <p:blipFill>
          <a:blip r:embed="rId2"/>
          <a:stretch>
            <a:fillRect/>
          </a:stretch>
        </p:blipFill>
        <p:spPr>
          <a:xfrm>
            <a:off x="359805" y="2289643"/>
            <a:ext cx="6759277" cy="3266490"/>
          </a:xfrm>
          <a:prstGeom prst="rect">
            <a:avLst/>
          </a:prstGeom>
        </p:spPr>
      </p:pic>
      <p:sp>
        <p:nvSpPr>
          <p:cNvPr id="5" name="Rectangle 4"/>
          <p:cNvSpPr/>
          <p:nvPr/>
        </p:nvSpPr>
        <p:spPr>
          <a:xfrm>
            <a:off x="359805" y="5671169"/>
            <a:ext cx="5392909" cy="954107"/>
          </a:xfrm>
          <a:prstGeom prst="rect">
            <a:avLst/>
          </a:prstGeom>
        </p:spPr>
        <p:txBody>
          <a:bodyPr wrap="square">
            <a:spAutoFit/>
          </a:bodyPr>
          <a:lstStyle/>
          <a:p>
            <a:pPr algn="just"/>
            <a:r>
              <a:rPr lang="es-MX" sz="1400" dirty="0">
                <a:solidFill>
                  <a:srgbClr val="000000"/>
                </a:solidFill>
                <a:latin typeface="Century Gothic"/>
                <a:cs typeface="Century Gothic"/>
              </a:rPr>
              <a:t>Se tiene la opción de visualizar las T’s de forma individual o todas las T’s que conforman el registro de </a:t>
            </a:r>
            <a:r>
              <a:rPr lang="es-MX" sz="1400" dirty="0" smtClean="0">
                <a:solidFill>
                  <a:srgbClr val="000000"/>
                </a:solidFill>
                <a:latin typeface="Century Gothic"/>
                <a:cs typeface="Century Gothic"/>
              </a:rPr>
              <a:t>cierre </a:t>
            </a:r>
            <a:r>
              <a:rPr lang="es-MX" sz="1400" dirty="0">
                <a:solidFill>
                  <a:srgbClr val="000000"/>
                </a:solidFill>
                <a:latin typeface="Century Gothic"/>
                <a:cs typeface="Century Gothic"/>
              </a:rPr>
              <a:t>seleccionado, dar click en “Todos” o  “Seleccionado” según se desee trabajar.</a:t>
            </a:r>
          </a:p>
        </p:txBody>
      </p:sp>
      <p:sp>
        <p:nvSpPr>
          <p:cNvPr id="6" name="Rectangle 5"/>
          <p:cNvSpPr/>
          <p:nvPr/>
        </p:nvSpPr>
        <p:spPr>
          <a:xfrm>
            <a:off x="490824" y="2878001"/>
            <a:ext cx="6315603" cy="207553"/>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p:cNvSpPr/>
          <p:nvPr/>
        </p:nvSpPr>
        <p:spPr>
          <a:xfrm>
            <a:off x="477314" y="3330221"/>
            <a:ext cx="6524260" cy="169333"/>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8" name="Straight Arrow Connector 17"/>
          <p:cNvCxnSpPr/>
          <p:nvPr/>
        </p:nvCxnSpPr>
        <p:spPr>
          <a:xfrm flipH="1">
            <a:off x="3852333" y="3484279"/>
            <a:ext cx="2257779" cy="1213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444216" y="3950059"/>
            <a:ext cx="1397000" cy="409222"/>
          </a:xfrm>
          <a:prstGeom prst="rect">
            <a:avLst/>
          </a:prstGeom>
          <a:solidFill>
            <a:schemeClr val="lt1">
              <a:alpha val="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44482" y="5664143"/>
            <a:ext cx="2732629" cy="210755"/>
          </a:xfrm>
          <a:prstGeom prst="rect">
            <a:avLst/>
          </a:prstGeom>
        </p:spPr>
      </p:pic>
      <p:sp>
        <p:nvSpPr>
          <p:cNvPr id="17" name="Oval 16"/>
          <p:cNvSpPr/>
          <p:nvPr/>
        </p:nvSpPr>
        <p:spPr>
          <a:xfrm>
            <a:off x="8104704" y="5524470"/>
            <a:ext cx="418910" cy="376284"/>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TextBox 20"/>
          <p:cNvSpPr txBox="1"/>
          <p:nvPr/>
        </p:nvSpPr>
        <p:spPr>
          <a:xfrm>
            <a:off x="97055" y="2800274"/>
            <a:ext cx="281007"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b="1" dirty="0" smtClean="0">
                <a:latin typeface="Century Gothic"/>
                <a:cs typeface="Century Gothic"/>
              </a:rPr>
              <a:t>1</a:t>
            </a:r>
            <a:endParaRPr lang="en-US" sz="1600" b="1" dirty="0">
              <a:latin typeface="Century Gothic"/>
              <a:cs typeface="Century Gothic"/>
            </a:endParaRPr>
          </a:p>
        </p:txBody>
      </p:sp>
      <p:sp>
        <p:nvSpPr>
          <p:cNvPr id="22" name="TextBox 21"/>
          <p:cNvSpPr txBox="1"/>
          <p:nvPr/>
        </p:nvSpPr>
        <p:spPr>
          <a:xfrm>
            <a:off x="7179243" y="3161000"/>
            <a:ext cx="281007"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b="1" dirty="0">
                <a:latin typeface="Century Gothic"/>
                <a:cs typeface="Century Gothic"/>
              </a:rPr>
              <a:t>2</a:t>
            </a:r>
          </a:p>
        </p:txBody>
      </p:sp>
      <p:cxnSp>
        <p:nvCxnSpPr>
          <p:cNvPr id="8" name="Straight Arrow Connector 7"/>
          <p:cNvCxnSpPr/>
          <p:nvPr/>
        </p:nvCxnSpPr>
        <p:spPr>
          <a:xfrm flipV="1">
            <a:off x="1128889" y="4459112"/>
            <a:ext cx="0" cy="12050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996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4835" y="2404153"/>
            <a:ext cx="7719807" cy="2638404"/>
          </a:xfrm>
          <a:prstGeom prst="rect">
            <a:avLst/>
          </a:prstGeom>
        </p:spPr>
      </p:pic>
      <p:sp>
        <p:nvSpPr>
          <p:cNvPr id="4" name="TextBox 3"/>
          <p:cNvSpPr txBox="1"/>
          <p:nvPr/>
        </p:nvSpPr>
        <p:spPr>
          <a:xfrm>
            <a:off x="480857" y="1232899"/>
            <a:ext cx="8001964" cy="584776"/>
          </a:xfrm>
          <a:prstGeom prst="rect">
            <a:avLst/>
          </a:prstGeom>
          <a:noFill/>
        </p:spPr>
        <p:txBody>
          <a:bodyPr wrap="square" rtlCol="0">
            <a:spAutoFit/>
          </a:bodyPr>
          <a:lstStyle/>
          <a:p>
            <a:r>
              <a:rPr lang="es-MX" sz="1600" dirty="0" smtClean="0">
                <a:latin typeface="Century Gothic"/>
                <a:cs typeface="Century Gothic"/>
              </a:rPr>
              <a:t>Se tiene la opción de consultar la lista de los asientos de cierres realizados en el mayor, </a:t>
            </a:r>
            <a:r>
              <a:rPr lang="es-MX" sz="1600" b="1" dirty="0" smtClean="0">
                <a:solidFill>
                  <a:srgbClr val="80B606"/>
                </a:solidFill>
                <a:latin typeface="Century Gothic"/>
                <a:cs typeface="Century Gothic"/>
              </a:rPr>
              <a:t>dar click en “listado” </a:t>
            </a:r>
            <a:r>
              <a:rPr lang="es-MX" sz="1600" dirty="0" smtClean="0">
                <a:latin typeface="Century Gothic"/>
                <a:cs typeface="Century Gothic"/>
              </a:rPr>
              <a:t>y se desplegará la siguiente ventana.</a:t>
            </a:r>
            <a:endParaRPr lang="es-MX" sz="1600" dirty="0">
              <a:latin typeface="Century Gothic"/>
              <a:cs typeface="Century Gothic"/>
            </a:endParaRPr>
          </a:p>
        </p:txBody>
      </p:sp>
      <p:sp>
        <p:nvSpPr>
          <p:cNvPr id="5" name="TextBox 4"/>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Proceso de cierres - Mayor</a:t>
            </a:r>
            <a:endParaRPr lang="es-MX" sz="3200" dirty="0">
              <a:solidFill>
                <a:srgbClr val="FFFFFF"/>
              </a:solidFill>
              <a:latin typeface="Century Gothic"/>
              <a:cs typeface="Century Gothic"/>
            </a:endParaRPr>
          </a:p>
        </p:txBody>
      </p:sp>
      <p:sp>
        <p:nvSpPr>
          <p:cNvPr id="6" name="TextBox 5"/>
          <p:cNvSpPr txBox="1"/>
          <p:nvPr/>
        </p:nvSpPr>
        <p:spPr>
          <a:xfrm>
            <a:off x="1789972" y="5950149"/>
            <a:ext cx="7141882" cy="646331"/>
          </a:xfrm>
          <a:prstGeom prst="rect">
            <a:avLst/>
          </a:prstGeom>
          <a:noFill/>
        </p:spPr>
        <p:txBody>
          <a:bodyPr wrap="square" rtlCol="0">
            <a:spAutoFit/>
          </a:bodyPr>
          <a:lstStyle/>
          <a:p>
            <a:r>
              <a:rPr lang="es-MX" dirty="0" smtClean="0">
                <a:latin typeface="Century Gothic"/>
                <a:cs typeface="Century Gothic"/>
              </a:rPr>
              <a:t>No </a:t>
            </a:r>
            <a:r>
              <a:rPr lang="es-MX" dirty="0">
                <a:latin typeface="Century Gothic"/>
                <a:cs typeface="Century Gothic"/>
              </a:rPr>
              <a:t>olvidar guardar cualquier cambio realizado.</a:t>
            </a:r>
          </a:p>
          <a:p>
            <a:r>
              <a:rPr lang="es-MX" dirty="0" smtClean="0">
                <a:latin typeface="Century Gothic"/>
                <a:cs typeface="Century Gothic"/>
              </a:rPr>
              <a:t> </a:t>
            </a:r>
            <a:endParaRPr lang="es-MX" dirty="0">
              <a:latin typeface="Century Gothic"/>
              <a:cs typeface="Century Gothic"/>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59840" y="5950149"/>
            <a:ext cx="487841" cy="381000"/>
          </a:xfrm>
          <a:prstGeom prst="rect">
            <a:avLst/>
          </a:prstGeom>
        </p:spPr>
      </p:pic>
      <p:sp>
        <p:nvSpPr>
          <p:cNvPr id="8" name="Rectangle 7"/>
          <p:cNvSpPr/>
          <p:nvPr/>
        </p:nvSpPr>
        <p:spPr>
          <a:xfrm>
            <a:off x="4044136" y="2305521"/>
            <a:ext cx="986374" cy="406857"/>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Action Button: Return 8">
            <a:hlinkClick r:id="rId4" action="ppaction://hlinksldjump" highlightClick="1"/>
          </p:cNvPr>
          <p:cNvSpPr/>
          <p:nvPr/>
        </p:nvSpPr>
        <p:spPr>
          <a:xfrm>
            <a:off x="591825" y="119530"/>
            <a:ext cx="197275" cy="201024"/>
          </a:xfrm>
          <a:prstGeom prst="actionButtonRetur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Action Button: Home 9">
            <a:hlinkClick r:id="rId5" action="ppaction://hlinksldjump" highlightClick="1"/>
          </p:cNvPr>
          <p:cNvSpPr/>
          <p:nvPr/>
        </p:nvSpPr>
        <p:spPr>
          <a:xfrm>
            <a:off x="282241" y="119530"/>
            <a:ext cx="210946" cy="201024"/>
          </a:xfrm>
          <a:prstGeom prst="actionButtonHo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83290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63077" y="3258135"/>
            <a:ext cx="8044809" cy="3058160"/>
          </a:xfrm>
          <a:prstGeom prst="rect">
            <a:avLst/>
          </a:prstGeom>
        </p:spPr>
      </p:pic>
      <p:sp>
        <p:nvSpPr>
          <p:cNvPr id="3" name="TextBox 2"/>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Proceso de cierres - Balanza</a:t>
            </a:r>
            <a:endParaRPr lang="es-MX" sz="3200" dirty="0">
              <a:solidFill>
                <a:srgbClr val="FFFFFF"/>
              </a:solidFill>
              <a:latin typeface="Century Gothic"/>
              <a:cs typeface="Century Gothic"/>
            </a:endParaRPr>
          </a:p>
        </p:txBody>
      </p:sp>
      <p:sp>
        <p:nvSpPr>
          <p:cNvPr id="4" name="TextBox 3"/>
          <p:cNvSpPr txBox="1"/>
          <p:nvPr/>
        </p:nvSpPr>
        <p:spPr>
          <a:xfrm>
            <a:off x="262073" y="1285669"/>
            <a:ext cx="8696141" cy="1815882"/>
          </a:xfrm>
          <a:prstGeom prst="rect">
            <a:avLst/>
          </a:prstGeom>
          <a:noFill/>
        </p:spPr>
        <p:txBody>
          <a:bodyPr wrap="square" rtlCol="0">
            <a:spAutoFit/>
          </a:bodyPr>
          <a:lstStyle/>
          <a:p>
            <a:pPr algn="just"/>
            <a:r>
              <a:rPr lang="es-MX" sz="1600" dirty="0" smtClean="0">
                <a:latin typeface="Century Gothic"/>
                <a:cs typeface="Century Gothic"/>
              </a:rPr>
              <a:t>En la tercer ventana de los ajustes se encuentra la balanza, esta sección está dividida en 3: </a:t>
            </a:r>
          </a:p>
          <a:p>
            <a:pPr marL="342900" indent="-342900" algn="just">
              <a:buClr>
                <a:schemeClr val="accent1"/>
              </a:buClr>
              <a:buFont typeface="+mj-lt"/>
              <a:buAutoNum type="arabicPeriod"/>
            </a:pPr>
            <a:r>
              <a:rPr lang="es-MX" sz="1600" dirty="0" smtClean="0">
                <a:solidFill>
                  <a:srgbClr val="FF0000"/>
                </a:solidFill>
                <a:latin typeface="Century Gothic"/>
                <a:cs typeface="Century Gothic"/>
              </a:rPr>
              <a:t>La balanza ajustada- </a:t>
            </a:r>
            <a:r>
              <a:rPr lang="es-MX" sz="1600" dirty="0" smtClean="0">
                <a:latin typeface="Century Gothic"/>
                <a:cs typeface="Century Gothic"/>
              </a:rPr>
              <a:t>esta balanza corresponde a la balanza que se obtiene después de realizar los ajustes.</a:t>
            </a:r>
            <a:endParaRPr lang="es-MX" sz="1600" dirty="0" smtClean="0">
              <a:solidFill>
                <a:srgbClr val="FF0000"/>
              </a:solidFill>
              <a:latin typeface="Century Gothic"/>
              <a:cs typeface="Century Gothic"/>
            </a:endParaRPr>
          </a:p>
          <a:p>
            <a:pPr marL="342900" indent="-342900" algn="just">
              <a:buClr>
                <a:schemeClr val="accent1"/>
              </a:buClr>
              <a:buFont typeface="+mj-lt"/>
              <a:buAutoNum type="arabicPeriod"/>
            </a:pPr>
            <a:r>
              <a:rPr lang="es-MX" sz="1600" dirty="0" smtClean="0">
                <a:solidFill>
                  <a:schemeClr val="accent3">
                    <a:lumMod val="75000"/>
                  </a:schemeClr>
                </a:solidFill>
                <a:latin typeface="Century Gothic"/>
                <a:cs typeface="Century Gothic"/>
              </a:rPr>
              <a:t>Asientos de cierres : Se encuentran los ajustes de cierre que se realizaron.</a:t>
            </a:r>
          </a:p>
          <a:p>
            <a:pPr marL="342900" indent="-342900" algn="just">
              <a:buClr>
                <a:schemeClr val="accent1"/>
              </a:buClr>
              <a:buFont typeface="+mj-lt"/>
              <a:buAutoNum type="arabicPeriod"/>
            </a:pPr>
            <a:r>
              <a:rPr lang="es-MX" sz="1600" dirty="0" smtClean="0">
                <a:solidFill>
                  <a:schemeClr val="accent1"/>
                </a:solidFill>
                <a:latin typeface="Century Gothic"/>
                <a:cs typeface="Century Gothic"/>
              </a:rPr>
              <a:t>Balanza después del cierre : Se refiere a los saldos finales posterior a los registros de cierres.</a:t>
            </a:r>
            <a:endParaRPr lang="es-MX" sz="1600" dirty="0">
              <a:solidFill>
                <a:schemeClr val="accent1"/>
              </a:solidFill>
              <a:latin typeface="Century Gothic"/>
              <a:cs typeface="Century Gothic"/>
            </a:endParaRPr>
          </a:p>
        </p:txBody>
      </p:sp>
      <p:pic>
        <p:nvPicPr>
          <p:cNvPr id="5" name="Picture 4"/>
          <p:cNvPicPr>
            <a:picLocks noChangeAspect="1"/>
          </p:cNvPicPr>
          <p:nvPr/>
        </p:nvPicPr>
        <p:blipFill>
          <a:blip r:embed="rId3"/>
          <a:stretch>
            <a:fillRect/>
          </a:stretch>
        </p:blipFill>
        <p:spPr>
          <a:xfrm>
            <a:off x="262073" y="3582691"/>
            <a:ext cx="457200" cy="2400300"/>
          </a:xfrm>
          <a:prstGeom prst="rect">
            <a:avLst/>
          </a:prstGeom>
        </p:spPr>
      </p:pic>
      <p:sp>
        <p:nvSpPr>
          <p:cNvPr id="6" name="Action Button: Return 5">
            <a:hlinkClick r:id="rId4" action="ppaction://hlinksldjump" highlightClick="1"/>
          </p:cNvPr>
          <p:cNvSpPr/>
          <p:nvPr/>
        </p:nvSpPr>
        <p:spPr>
          <a:xfrm>
            <a:off x="591825" y="119530"/>
            <a:ext cx="197275" cy="201024"/>
          </a:xfrm>
          <a:prstGeom prst="actionButtonRetur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Action Button: Home 6">
            <a:hlinkClick r:id="rId5" action="ppaction://hlinksldjump" highlightClick="1"/>
          </p:cNvPr>
          <p:cNvSpPr/>
          <p:nvPr/>
        </p:nvSpPr>
        <p:spPr>
          <a:xfrm>
            <a:off x="282241" y="119530"/>
            <a:ext cx="210946" cy="201024"/>
          </a:xfrm>
          <a:prstGeom prst="actionButtonHo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38005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sz="4000" dirty="0" smtClean="0">
                <a:latin typeface="Century Gothic"/>
                <a:cs typeface="Century Gothic"/>
              </a:rPr>
              <a:t>Estados Financieros</a:t>
            </a:r>
            <a:endParaRPr lang="es-MX" sz="4000" dirty="0">
              <a:latin typeface="Century Gothic"/>
              <a:cs typeface="Century Gothic"/>
            </a:endParaRPr>
          </a:p>
        </p:txBody>
      </p:sp>
      <p:sp>
        <p:nvSpPr>
          <p:cNvPr id="3" name="Content Placeholder 2"/>
          <p:cNvSpPr>
            <a:spLocks noGrp="1"/>
          </p:cNvSpPr>
          <p:nvPr>
            <p:ph idx="1"/>
          </p:nvPr>
        </p:nvSpPr>
        <p:spPr>
          <a:xfrm>
            <a:off x="5029199" y="1030114"/>
            <a:ext cx="3945467" cy="2568222"/>
          </a:xfrm>
        </p:spPr>
        <p:txBody>
          <a:bodyPr>
            <a:normAutofit/>
          </a:bodyPr>
          <a:lstStyle/>
          <a:p>
            <a:r>
              <a:rPr lang="es-MX" sz="1800" dirty="0" smtClean="0">
                <a:latin typeface="Century Gothic"/>
                <a:cs typeface="Century Gothic"/>
              </a:rPr>
              <a:t>Estado de resultados</a:t>
            </a:r>
          </a:p>
          <a:p>
            <a:r>
              <a:rPr lang="es-MX" sz="1800" dirty="0" smtClean="0">
                <a:latin typeface="Century Gothic"/>
                <a:cs typeface="Century Gothic"/>
              </a:rPr>
              <a:t>Estado de utilidades retenidas</a:t>
            </a:r>
          </a:p>
          <a:p>
            <a:r>
              <a:rPr lang="es-MX" sz="1800" dirty="0" smtClean="0">
                <a:latin typeface="Century Gothic"/>
                <a:cs typeface="Century Gothic"/>
              </a:rPr>
              <a:t>Balance general </a:t>
            </a:r>
            <a:endParaRPr lang="es-MX" sz="1800" dirty="0">
              <a:latin typeface="Century Gothic"/>
              <a:cs typeface="Century Gothic"/>
            </a:endParaRPr>
          </a:p>
        </p:txBody>
      </p:sp>
      <p:sp>
        <p:nvSpPr>
          <p:cNvPr id="5" name="Action Button: Document 4">
            <a:hlinkClick r:id="rId2" action="ppaction://hlinksldjump" highlightClick="1"/>
          </p:cNvPr>
          <p:cNvSpPr/>
          <p:nvPr/>
        </p:nvSpPr>
        <p:spPr>
          <a:xfrm>
            <a:off x="4687624" y="1030114"/>
            <a:ext cx="341576" cy="365398"/>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Action Button: Document 5">
            <a:hlinkClick r:id="rId3" action="ppaction://hlinksldjump" highlightClick="1"/>
          </p:cNvPr>
          <p:cNvSpPr/>
          <p:nvPr/>
        </p:nvSpPr>
        <p:spPr>
          <a:xfrm>
            <a:off x="4687624" y="1536631"/>
            <a:ext cx="341575" cy="407678"/>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Action Button: Document 6">
            <a:hlinkClick r:id="rId4" action="ppaction://hlinksldjump" highlightClick="1"/>
          </p:cNvPr>
          <p:cNvSpPr/>
          <p:nvPr/>
        </p:nvSpPr>
        <p:spPr>
          <a:xfrm>
            <a:off x="4687624" y="2116788"/>
            <a:ext cx="341576" cy="344958"/>
          </a:xfrm>
          <a:prstGeom prst="actionButton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Action Button: Home 7">
            <a:hlinkClick r:id="rId5" action="ppaction://hlinksldjump" highlightClick="1"/>
          </p:cNvPr>
          <p:cNvSpPr/>
          <p:nvPr/>
        </p:nvSpPr>
        <p:spPr>
          <a:xfrm>
            <a:off x="4661811" y="4154869"/>
            <a:ext cx="367389" cy="382199"/>
          </a:xfrm>
          <a:prstGeom prst="actionButtonHo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TextBox 8"/>
          <p:cNvSpPr txBox="1"/>
          <p:nvPr/>
        </p:nvSpPr>
        <p:spPr>
          <a:xfrm>
            <a:off x="5203126" y="4154869"/>
            <a:ext cx="3748223" cy="369332"/>
          </a:xfrm>
          <a:prstGeom prst="rect">
            <a:avLst/>
          </a:prstGeom>
          <a:noFill/>
        </p:spPr>
        <p:txBody>
          <a:bodyPr wrap="square" rtlCol="0">
            <a:spAutoFit/>
          </a:bodyPr>
          <a:lstStyle/>
          <a:p>
            <a:r>
              <a:rPr lang="es-MX" dirty="0" smtClean="0">
                <a:latin typeface="Century Gothic"/>
                <a:cs typeface="Century Gothic"/>
              </a:rPr>
              <a:t>Menú Bienvenido a ContaUno</a:t>
            </a:r>
            <a:endParaRPr lang="es-MX" dirty="0">
              <a:latin typeface="Century Gothic"/>
              <a:cs typeface="Century Gothic"/>
            </a:endParaRPr>
          </a:p>
        </p:txBody>
      </p:sp>
    </p:spTree>
    <p:extLst>
      <p:ext uri="{BB962C8B-B14F-4D97-AF65-F5344CB8AC3E}">
        <p14:creationId xmlns:p14="http://schemas.microsoft.com/office/powerpoint/2010/main" val="155074672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6304" y="2126469"/>
            <a:ext cx="7454900" cy="311931"/>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32118" y="3168550"/>
            <a:ext cx="470594" cy="2395633"/>
          </a:xfrm>
          <a:prstGeom prst="rect">
            <a:avLst/>
          </a:prstGeom>
        </p:spPr>
      </p:pic>
      <p:sp>
        <p:nvSpPr>
          <p:cNvPr id="4" name="TextBox 3">
            <a:hlinkClick r:id="" action="ppaction://hlinkshowjump?jump=nextslide"/>
          </p:cNvPr>
          <p:cNvSpPr txBox="1"/>
          <p:nvPr/>
        </p:nvSpPr>
        <p:spPr>
          <a:xfrm>
            <a:off x="1343934" y="3353485"/>
            <a:ext cx="3366003" cy="369332"/>
          </a:xfrm>
          <a:prstGeom prst="rect">
            <a:avLst/>
          </a:prstGeom>
          <a:noFill/>
        </p:spPr>
        <p:txBody>
          <a:bodyPr wrap="square" rtlCol="0">
            <a:spAutoFit/>
          </a:bodyPr>
          <a:lstStyle/>
          <a:p>
            <a:r>
              <a:rPr lang="es-MX" b="1" dirty="0" smtClean="0">
                <a:solidFill>
                  <a:srgbClr val="80B606"/>
                </a:solidFill>
                <a:latin typeface="Century Gothic"/>
                <a:cs typeface="Century Gothic"/>
              </a:rPr>
              <a:t>5.1. Estado de resultados</a:t>
            </a:r>
            <a:endParaRPr lang="es-MX" b="1" dirty="0">
              <a:solidFill>
                <a:srgbClr val="80B606"/>
              </a:solidFill>
              <a:latin typeface="Century Gothic"/>
              <a:cs typeface="Century Gothic"/>
            </a:endParaRPr>
          </a:p>
        </p:txBody>
      </p:sp>
      <p:sp>
        <p:nvSpPr>
          <p:cNvPr id="5" name="Rectangle 4"/>
          <p:cNvSpPr/>
          <p:nvPr/>
        </p:nvSpPr>
        <p:spPr>
          <a:xfrm>
            <a:off x="1343934" y="4181336"/>
            <a:ext cx="4894886" cy="369332"/>
          </a:xfrm>
          <a:prstGeom prst="rect">
            <a:avLst/>
          </a:prstGeom>
        </p:spPr>
        <p:txBody>
          <a:bodyPr wrap="square">
            <a:spAutoFit/>
          </a:bodyPr>
          <a:lstStyle/>
          <a:p>
            <a:r>
              <a:rPr lang="es-MX" dirty="0" smtClean="0">
                <a:latin typeface="Century Gothic"/>
                <a:cs typeface="Century Gothic"/>
              </a:rPr>
              <a:t>5.2. </a:t>
            </a:r>
            <a:r>
              <a:rPr lang="es-MX" dirty="0">
                <a:latin typeface="Century Gothic"/>
                <a:cs typeface="Century Gothic"/>
              </a:rPr>
              <a:t>Estado de </a:t>
            </a:r>
            <a:r>
              <a:rPr lang="es-MX" dirty="0" smtClean="0">
                <a:latin typeface="Century Gothic"/>
                <a:cs typeface="Century Gothic"/>
              </a:rPr>
              <a:t>utilidades retenidas</a:t>
            </a:r>
            <a:endParaRPr lang="es-MX" dirty="0">
              <a:latin typeface="Century Gothic"/>
              <a:cs typeface="Century Gothic"/>
            </a:endParaRPr>
          </a:p>
        </p:txBody>
      </p:sp>
      <p:sp>
        <p:nvSpPr>
          <p:cNvPr id="6" name="Rectangle 5"/>
          <p:cNvSpPr/>
          <p:nvPr/>
        </p:nvSpPr>
        <p:spPr>
          <a:xfrm>
            <a:off x="1343934" y="5162404"/>
            <a:ext cx="4894886" cy="369332"/>
          </a:xfrm>
          <a:prstGeom prst="rect">
            <a:avLst/>
          </a:prstGeom>
        </p:spPr>
        <p:txBody>
          <a:bodyPr wrap="square">
            <a:spAutoFit/>
          </a:bodyPr>
          <a:lstStyle/>
          <a:p>
            <a:r>
              <a:rPr lang="es-MX" dirty="0" smtClean="0">
                <a:latin typeface="Century Gothic"/>
                <a:cs typeface="Century Gothic"/>
              </a:rPr>
              <a:t>5.3. Balance general</a:t>
            </a:r>
            <a:endParaRPr lang="es-MX" dirty="0">
              <a:latin typeface="Century Gothic"/>
              <a:cs typeface="Century Gothic"/>
            </a:endParaRPr>
          </a:p>
        </p:txBody>
      </p:sp>
      <p:sp>
        <p:nvSpPr>
          <p:cNvPr id="7" name="TextBox 6"/>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Estados financieros</a:t>
            </a:r>
            <a:endParaRPr lang="es-MX" sz="3200" dirty="0">
              <a:solidFill>
                <a:srgbClr val="FFFFFF"/>
              </a:solidFill>
              <a:latin typeface="Century Gothic"/>
              <a:cs typeface="Century Gothic"/>
            </a:endParaRPr>
          </a:p>
        </p:txBody>
      </p:sp>
      <p:sp>
        <p:nvSpPr>
          <p:cNvPr id="8" name="TextBox 7"/>
          <p:cNvSpPr txBox="1"/>
          <p:nvPr/>
        </p:nvSpPr>
        <p:spPr>
          <a:xfrm>
            <a:off x="536222" y="1340556"/>
            <a:ext cx="8297334" cy="369332"/>
          </a:xfrm>
          <a:prstGeom prst="rect">
            <a:avLst/>
          </a:prstGeom>
          <a:noFill/>
        </p:spPr>
        <p:txBody>
          <a:bodyPr wrap="square" rtlCol="0">
            <a:spAutoFit/>
          </a:bodyPr>
          <a:lstStyle/>
          <a:p>
            <a:r>
              <a:rPr lang="es-MX" dirty="0" smtClean="0">
                <a:latin typeface="Century Gothic"/>
                <a:cs typeface="Century Gothic"/>
              </a:rPr>
              <a:t>La última etapa son los estados financieros del ejercicio. </a:t>
            </a:r>
            <a:endParaRPr lang="es-MX" dirty="0">
              <a:latin typeface="Century Gothic"/>
              <a:cs typeface="Century Gothic"/>
            </a:endParaRPr>
          </a:p>
        </p:txBody>
      </p:sp>
    </p:spTree>
    <p:extLst>
      <p:ext uri="{BB962C8B-B14F-4D97-AF65-F5344CB8AC3E}">
        <p14:creationId xmlns:p14="http://schemas.microsoft.com/office/powerpoint/2010/main" val="155418633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0932" y="4490478"/>
            <a:ext cx="8466201" cy="2060907"/>
          </a:xfrm>
          <a:prstGeom prst="rect">
            <a:avLst/>
          </a:prstGeom>
        </p:spPr>
      </p:pic>
      <p:sp>
        <p:nvSpPr>
          <p:cNvPr id="3" name="TextBox 2"/>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Estados de resultados</a:t>
            </a:r>
            <a:endParaRPr lang="es-MX" sz="3200" dirty="0">
              <a:solidFill>
                <a:srgbClr val="FFFFFF"/>
              </a:solidFill>
              <a:latin typeface="Century Gothic"/>
              <a:cs typeface="Century Gothic"/>
            </a:endParaRPr>
          </a:p>
        </p:txBody>
      </p:sp>
      <p:sp>
        <p:nvSpPr>
          <p:cNvPr id="4" name="TextBox 3"/>
          <p:cNvSpPr txBox="1"/>
          <p:nvPr/>
        </p:nvSpPr>
        <p:spPr>
          <a:xfrm>
            <a:off x="296334" y="1044222"/>
            <a:ext cx="8466201" cy="369332"/>
          </a:xfrm>
          <a:prstGeom prst="rect">
            <a:avLst/>
          </a:prstGeom>
          <a:noFill/>
        </p:spPr>
        <p:txBody>
          <a:bodyPr wrap="square" rtlCol="0">
            <a:spAutoFit/>
          </a:bodyPr>
          <a:lstStyle/>
          <a:p>
            <a:endParaRPr lang="en-US" dirty="0"/>
          </a:p>
        </p:txBody>
      </p:sp>
      <p:sp>
        <p:nvSpPr>
          <p:cNvPr id="5" name="TextBox 4"/>
          <p:cNvSpPr txBox="1"/>
          <p:nvPr/>
        </p:nvSpPr>
        <p:spPr>
          <a:xfrm>
            <a:off x="180932" y="1237829"/>
            <a:ext cx="8963068" cy="584776"/>
          </a:xfrm>
          <a:prstGeom prst="rect">
            <a:avLst/>
          </a:prstGeom>
          <a:noFill/>
        </p:spPr>
        <p:txBody>
          <a:bodyPr wrap="square" rtlCol="0">
            <a:spAutoFit/>
          </a:bodyPr>
          <a:lstStyle/>
          <a:p>
            <a:r>
              <a:rPr lang="es-MX" sz="1600" dirty="0" smtClean="0">
                <a:latin typeface="Century Gothic"/>
                <a:cs typeface="Century Gothic"/>
              </a:rPr>
              <a:t>Para realizar el estado de resultados, esta sección esta compuesta por 2 partes:</a:t>
            </a:r>
          </a:p>
          <a:p>
            <a:r>
              <a:rPr lang="es-MX" sz="1600" dirty="0" smtClean="0">
                <a:latin typeface="Century Gothic"/>
                <a:cs typeface="Century Gothic"/>
              </a:rPr>
              <a:t>La primer parte presenta todas las cuentas que pertenecen al estado de resultados.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96334" y="1957611"/>
            <a:ext cx="8466201" cy="1719113"/>
          </a:xfrm>
          <a:prstGeom prst="rect">
            <a:avLst/>
          </a:prstGeom>
        </p:spPr>
      </p:pic>
      <p:sp>
        <p:nvSpPr>
          <p:cNvPr id="8" name="TextBox 7"/>
          <p:cNvSpPr txBox="1"/>
          <p:nvPr/>
        </p:nvSpPr>
        <p:spPr>
          <a:xfrm>
            <a:off x="180932" y="3817843"/>
            <a:ext cx="8963068" cy="338554"/>
          </a:xfrm>
          <a:prstGeom prst="rect">
            <a:avLst/>
          </a:prstGeom>
          <a:noFill/>
        </p:spPr>
        <p:txBody>
          <a:bodyPr wrap="square" rtlCol="0">
            <a:spAutoFit/>
          </a:bodyPr>
          <a:lstStyle/>
          <a:p>
            <a:r>
              <a:rPr lang="es-MX" sz="1600" dirty="0" smtClean="0">
                <a:latin typeface="Century Gothic"/>
                <a:cs typeface="Century Gothic"/>
              </a:rPr>
              <a:t>En esta segunda parte se presenta el esquema del estado de resultados del ejercicio.</a:t>
            </a:r>
          </a:p>
        </p:txBody>
      </p:sp>
    </p:spTree>
    <p:extLst>
      <p:ext uri="{BB962C8B-B14F-4D97-AF65-F5344CB8AC3E}">
        <p14:creationId xmlns:p14="http://schemas.microsoft.com/office/powerpoint/2010/main" val="4222446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13553" y="2437053"/>
            <a:ext cx="8477709" cy="3676477"/>
          </a:xfrm>
          <a:prstGeom prst="rect">
            <a:avLst/>
          </a:prstGeom>
        </p:spPr>
      </p:pic>
      <p:sp>
        <p:nvSpPr>
          <p:cNvPr id="3" name="TextBox 2"/>
          <p:cNvSpPr txBox="1"/>
          <p:nvPr/>
        </p:nvSpPr>
        <p:spPr>
          <a:xfrm>
            <a:off x="154682" y="1102336"/>
            <a:ext cx="8636580" cy="1323439"/>
          </a:xfrm>
          <a:prstGeom prst="rect">
            <a:avLst/>
          </a:prstGeom>
          <a:noFill/>
        </p:spPr>
        <p:txBody>
          <a:bodyPr wrap="square" rtlCol="0">
            <a:spAutoFit/>
          </a:bodyPr>
          <a:lstStyle/>
          <a:p>
            <a:r>
              <a:rPr lang="es-MX" sz="1600" dirty="0" smtClean="0">
                <a:latin typeface="Century Gothic"/>
                <a:cs typeface="Century Gothic"/>
              </a:rPr>
              <a:t>El alumno debe desplazar los saldos de cada una de las cuentas al esquema del estado de resultados.</a:t>
            </a:r>
          </a:p>
          <a:p>
            <a:r>
              <a:rPr lang="es-MX" sz="1600" b="1" dirty="0" smtClean="0">
                <a:solidFill>
                  <a:schemeClr val="accent1"/>
                </a:solidFill>
                <a:latin typeface="Century Gothic"/>
                <a:cs typeface="Century Gothic"/>
              </a:rPr>
              <a:t>Dar click sobre el saldo </a:t>
            </a:r>
            <a:r>
              <a:rPr lang="es-MX" sz="1600" dirty="0" smtClean="0">
                <a:latin typeface="Century Gothic"/>
                <a:cs typeface="Century Gothic"/>
              </a:rPr>
              <a:t>y arrastrar a la cuenta que corresponda. Se debe realiza el mismo procedimiento con todas las cuentas que solicita completar el estado de resultados.</a:t>
            </a:r>
          </a:p>
        </p:txBody>
      </p:sp>
      <p:sp>
        <p:nvSpPr>
          <p:cNvPr id="4" name="Rectangle 3"/>
          <p:cNvSpPr/>
          <p:nvPr/>
        </p:nvSpPr>
        <p:spPr>
          <a:xfrm>
            <a:off x="313553" y="3167342"/>
            <a:ext cx="8340520" cy="219518"/>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01406" y="3830639"/>
            <a:ext cx="924982" cy="113897"/>
          </a:xfrm>
          <a:prstGeom prst="rect">
            <a:avLst/>
          </a:prstGeom>
        </p:spPr>
      </p:pic>
      <p:sp>
        <p:nvSpPr>
          <p:cNvPr id="6" name="Oval 5"/>
          <p:cNvSpPr/>
          <p:nvPr/>
        </p:nvSpPr>
        <p:spPr>
          <a:xfrm>
            <a:off x="4393537" y="3652341"/>
            <a:ext cx="1262058" cy="504859"/>
          </a:xfrm>
          <a:prstGeom prst="ellipse">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ectangle 6"/>
          <p:cNvSpPr/>
          <p:nvPr/>
        </p:nvSpPr>
        <p:spPr>
          <a:xfrm>
            <a:off x="3155143" y="4740944"/>
            <a:ext cx="2689760" cy="102549"/>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9" name="Straight Arrow Connector 8"/>
          <p:cNvCxnSpPr/>
          <p:nvPr/>
        </p:nvCxnSpPr>
        <p:spPr>
          <a:xfrm>
            <a:off x="3675742" y="3257920"/>
            <a:ext cx="1159515" cy="4890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5134997" y="4157200"/>
            <a:ext cx="291391" cy="6862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Estados de resultados</a:t>
            </a:r>
            <a:endParaRPr lang="es-MX" sz="3200" dirty="0">
              <a:solidFill>
                <a:srgbClr val="FFFFFF"/>
              </a:solidFill>
              <a:latin typeface="Century Gothic"/>
              <a:cs typeface="Century Gothic"/>
            </a:endParaRPr>
          </a:p>
        </p:txBody>
      </p:sp>
      <p:sp>
        <p:nvSpPr>
          <p:cNvPr id="14" name="Rectangle 13"/>
          <p:cNvSpPr/>
          <p:nvPr/>
        </p:nvSpPr>
        <p:spPr>
          <a:xfrm>
            <a:off x="8326140" y="4553827"/>
            <a:ext cx="327933" cy="1559703"/>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p:cNvSpPr txBox="1"/>
          <p:nvPr/>
        </p:nvSpPr>
        <p:spPr>
          <a:xfrm>
            <a:off x="5844903" y="6234254"/>
            <a:ext cx="2946359"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MX" sz="1400" dirty="0" smtClean="0">
                <a:latin typeface="Century Gothic"/>
                <a:cs typeface="Century Gothic"/>
              </a:rPr>
              <a:t>Barras de desplazamiento sobre la sección del esquema</a:t>
            </a:r>
            <a:endParaRPr lang="es-MX" sz="1400" dirty="0">
              <a:latin typeface="Century Gothic"/>
              <a:cs typeface="Century Gothic"/>
            </a:endParaRPr>
          </a:p>
        </p:txBody>
      </p:sp>
    </p:spTree>
    <p:extLst>
      <p:ext uri="{BB962C8B-B14F-4D97-AF65-F5344CB8AC3E}">
        <p14:creationId xmlns:p14="http://schemas.microsoft.com/office/powerpoint/2010/main" val="149184085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13553" y="4220307"/>
            <a:ext cx="8477709" cy="1995843"/>
          </a:xfrm>
          <a:prstGeom prst="rect">
            <a:avLst/>
          </a:prstGeom>
        </p:spPr>
      </p:pic>
      <p:sp>
        <p:nvSpPr>
          <p:cNvPr id="4" name="TextBox 3"/>
          <p:cNvSpPr txBox="1"/>
          <p:nvPr/>
        </p:nvSpPr>
        <p:spPr>
          <a:xfrm>
            <a:off x="313553" y="1116007"/>
            <a:ext cx="8602729" cy="1323439"/>
          </a:xfrm>
          <a:prstGeom prst="rect">
            <a:avLst/>
          </a:prstGeom>
          <a:noFill/>
        </p:spPr>
        <p:txBody>
          <a:bodyPr wrap="square" rtlCol="0">
            <a:spAutoFit/>
          </a:bodyPr>
          <a:lstStyle/>
          <a:p>
            <a:pPr algn="just"/>
            <a:r>
              <a:rPr lang="es-MX" sz="1600" dirty="0" smtClean="0">
                <a:latin typeface="Century Gothic"/>
                <a:cs typeface="Century Gothic"/>
              </a:rPr>
              <a:t>Para eliminar alguna cuenta del esquema del estado de resultados existen dos maneras.</a:t>
            </a:r>
          </a:p>
          <a:p>
            <a:pPr algn="just"/>
            <a:r>
              <a:rPr lang="es-MX" sz="1600" dirty="0" smtClean="0">
                <a:latin typeface="Century Gothic"/>
                <a:cs typeface="Century Gothic"/>
              </a:rPr>
              <a:t>1. En la barra del menú principal, </a:t>
            </a:r>
            <a:r>
              <a:rPr lang="es-MX" sz="1600" b="1" dirty="0" smtClean="0">
                <a:solidFill>
                  <a:schemeClr val="accent1"/>
                </a:solidFill>
                <a:latin typeface="Century Gothic"/>
                <a:cs typeface="Century Gothic"/>
              </a:rPr>
              <a:t>dar click en Editar </a:t>
            </a:r>
            <a:r>
              <a:rPr lang="es-MX" sz="1600" dirty="0" smtClean="0">
                <a:latin typeface="Century Gothic"/>
                <a:cs typeface="Century Gothic"/>
              </a:rPr>
              <a:t>y a continuación se desplegará la ventana que da la opción de deshacer las últimas acciones realizadas, </a:t>
            </a:r>
            <a:r>
              <a:rPr lang="es-MX" sz="1600" b="1" dirty="0" smtClean="0">
                <a:solidFill>
                  <a:srgbClr val="80B606"/>
                </a:solidFill>
                <a:latin typeface="Century Gothic"/>
                <a:cs typeface="Century Gothic"/>
              </a:rPr>
              <a:t>dar click en deshacer. </a:t>
            </a:r>
            <a:endParaRPr lang="es-MX" sz="1600" b="1" dirty="0">
              <a:solidFill>
                <a:srgbClr val="80B606"/>
              </a:solidFill>
              <a:latin typeface="Century Gothic"/>
              <a:cs typeface="Century Gothic"/>
            </a:endParaRPr>
          </a:p>
        </p:txBody>
      </p:sp>
      <p:pic>
        <p:nvPicPr>
          <p:cNvPr id="3" name="Picture 2"/>
          <p:cNvPicPr>
            <a:picLocks noChangeAspect="1"/>
          </p:cNvPicPr>
          <p:nvPr/>
        </p:nvPicPr>
        <p:blipFill>
          <a:blip r:embed="rId3"/>
          <a:stretch>
            <a:fillRect/>
          </a:stretch>
        </p:blipFill>
        <p:spPr>
          <a:xfrm>
            <a:off x="795410" y="2724158"/>
            <a:ext cx="2324100" cy="3429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325453" y="2966489"/>
            <a:ext cx="2334911" cy="634795"/>
          </a:xfrm>
          <a:prstGeom prst="rect">
            <a:avLst/>
          </a:prstGeom>
        </p:spPr>
      </p:pic>
      <p:sp>
        <p:nvSpPr>
          <p:cNvPr id="6" name="Rectangle 5"/>
          <p:cNvSpPr/>
          <p:nvPr/>
        </p:nvSpPr>
        <p:spPr>
          <a:xfrm>
            <a:off x="1706281" y="2629675"/>
            <a:ext cx="654289" cy="437383"/>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8" name="Elbow Connector 7"/>
          <p:cNvCxnSpPr/>
          <p:nvPr/>
        </p:nvCxnSpPr>
        <p:spPr>
          <a:xfrm>
            <a:off x="2027011" y="3067058"/>
            <a:ext cx="2170150" cy="21682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13553" y="3718494"/>
            <a:ext cx="8602729" cy="338554"/>
          </a:xfrm>
          <a:prstGeom prst="rect">
            <a:avLst/>
          </a:prstGeom>
          <a:noFill/>
        </p:spPr>
        <p:txBody>
          <a:bodyPr wrap="square" rtlCol="0">
            <a:spAutoFit/>
          </a:bodyPr>
          <a:lstStyle/>
          <a:p>
            <a:pPr algn="just"/>
            <a:r>
              <a:rPr lang="es-MX" sz="1600" dirty="0">
                <a:latin typeface="Century Gothic"/>
                <a:cs typeface="Century Gothic"/>
              </a:rPr>
              <a:t>2</a:t>
            </a:r>
            <a:r>
              <a:rPr lang="es-MX" sz="1600" dirty="0" smtClean="0">
                <a:latin typeface="Century Gothic"/>
                <a:cs typeface="Century Gothic"/>
              </a:rPr>
              <a:t>. </a:t>
            </a:r>
            <a:r>
              <a:rPr lang="es-MX" sz="1600" b="1" dirty="0" smtClean="0">
                <a:solidFill>
                  <a:srgbClr val="80B606"/>
                </a:solidFill>
                <a:latin typeface="Century Gothic"/>
                <a:cs typeface="Century Gothic"/>
              </a:rPr>
              <a:t>Dar click en “borrar todo” </a:t>
            </a:r>
            <a:r>
              <a:rPr lang="es-MX" sz="1600" dirty="0" smtClean="0">
                <a:latin typeface="Century Gothic"/>
                <a:cs typeface="Century Gothic"/>
              </a:rPr>
              <a:t>para eliminar todos los saldos que han sido colocados.</a:t>
            </a:r>
            <a:endParaRPr lang="es-MX" sz="1600" b="1" dirty="0">
              <a:solidFill>
                <a:srgbClr val="80B606"/>
              </a:solidFill>
              <a:latin typeface="Century Gothic"/>
              <a:cs typeface="Century Gothic"/>
            </a:endParaRPr>
          </a:p>
        </p:txBody>
      </p:sp>
      <p:sp>
        <p:nvSpPr>
          <p:cNvPr id="10" name="Rectangle 9"/>
          <p:cNvSpPr/>
          <p:nvPr/>
        </p:nvSpPr>
        <p:spPr>
          <a:xfrm>
            <a:off x="590142" y="4464034"/>
            <a:ext cx="885214" cy="307864"/>
          </a:xfrm>
          <a:prstGeom prst="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p:cNvSpPr txBox="1"/>
          <p:nvPr/>
        </p:nvSpPr>
        <p:spPr>
          <a:xfrm>
            <a:off x="986118" y="119530"/>
            <a:ext cx="7141882" cy="584776"/>
          </a:xfrm>
          <a:prstGeom prst="rect">
            <a:avLst/>
          </a:prstGeom>
          <a:noFill/>
        </p:spPr>
        <p:txBody>
          <a:bodyPr wrap="square" rtlCol="0">
            <a:spAutoFit/>
          </a:bodyPr>
          <a:lstStyle/>
          <a:p>
            <a:pPr algn="ctr"/>
            <a:r>
              <a:rPr lang="es-MX" sz="3200" dirty="0" smtClean="0">
                <a:solidFill>
                  <a:srgbClr val="FFFFFF"/>
                </a:solidFill>
                <a:latin typeface="Century Gothic"/>
                <a:cs typeface="Century Gothic"/>
              </a:rPr>
              <a:t>Estados de resultados</a:t>
            </a:r>
            <a:endParaRPr lang="es-MX" sz="3200" dirty="0">
              <a:solidFill>
                <a:srgbClr val="FFFFFF"/>
              </a:solidFill>
              <a:latin typeface="Century Gothic"/>
              <a:cs typeface="Century Gothic"/>
            </a:endParaRPr>
          </a:p>
        </p:txBody>
      </p:sp>
      <p:sp>
        <p:nvSpPr>
          <p:cNvPr id="12" name="Action Button: Return 11">
            <a:hlinkClick r:id="rId5" action="ppaction://hlinksldjump" highlightClick="1"/>
          </p:cNvPr>
          <p:cNvSpPr/>
          <p:nvPr/>
        </p:nvSpPr>
        <p:spPr>
          <a:xfrm>
            <a:off x="702792" y="119530"/>
            <a:ext cx="283326" cy="201024"/>
          </a:xfrm>
          <a:prstGeom prst="actionButtonRetur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Action Button: Home 12">
            <a:hlinkClick r:id="rId6" action="ppaction://hlinksldjump" highlightClick="1"/>
          </p:cNvPr>
          <p:cNvSpPr/>
          <p:nvPr/>
        </p:nvSpPr>
        <p:spPr>
          <a:xfrm>
            <a:off x="313552" y="119530"/>
            <a:ext cx="276589" cy="201024"/>
          </a:xfrm>
          <a:prstGeom prst="actionButtonHom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0212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4063</TotalTime>
  <Words>5948</Words>
  <Application>Microsoft Office PowerPoint</Application>
  <PresentationFormat>Presentación en pantalla (4:3)</PresentationFormat>
  <Paragraphs>536</Paragraphs>
  <Slides>104</Slides>
  <Notes>0</Notes>
  <HiddenSlides>0</HiddenSlides>
  <MMClips>0</MMClips>
  <ScaleCrop>false</ScaleCrop>
  <HeadingPairs>
    <vt:vector size="4" baseType="variant">
      <vt:variant>
        <vt:lpstr>Tema</vt:lpstr>
      </vt:variant>
      <vt:variant>
        <vt:i4>1</vt:i4>
      </vt:variant>
      <vt:variant>
        <vt:lpstr>Títulos de diapositiva</vt:lpstr>
      </vt:variant>
      <vt:variant>
        <vt:i4>104</vt:i4>
      </vt:variant>
    </vt:vector>
  </HeadingPairs>
  <TitlesOfParts>
    <vt:vector size="105" baseType="lpstr">
      <vt:lpstr>Genesis</vt:lpstr>
      <vt:lpstr>ContaUno Nueva Versión</vt:lpstr>
      <vt:lpstr>Contenido</vt:lpstr>
      <vt:lpstr>Introducción</vt:lpstr>
      <vt:lpstr>Introducción (2)</vt:lpstr>
      <vt:lpstr>Proceso de Instalación</vt:lpstr>
      <vt:lpstr>Presentación de PowerPoint</vt:lpstr>
      <vt:lpstr>Especificaciones MAC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Iniciando ContaUno</vt:lpstr>
      <vt:lpstr>Presentación de PowerPoint</vt:lpstr>
      <vt:lpstr>Presentación de PowerPoint</vt:lpstr>
      <vt:lpstr>Presentación de PowerPoint</vt:lpstr>
      <vt:lpstr>Presentación de PowerPoint</vt:lpstr>
      <vt:lpstr>Presentación de PowerPoint</vt:lpstr>
      <vt:lpstr>Bienvenido a ContaUno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Ciclo Contable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Ajustes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Proceso de cierres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Estados Financieros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ContaUno  Contactos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Paola Vianey Solis Espinosa</dc:creator>
  <cp:lastModifiedBy>Lilia Lopez Galindo</cp:lastModifiedBy>
  <cp:revision>194</cp:revision>
  <dcterms:created xsi:type="dcterms:W3CDTF">2013-03-23T22:17:43Z</dcterms:created>
  <dcterms:modified xsi:type="dcterms:W3CDTF">2013-10-03T14:14:45Z</dcterms:modified>
</cp:coreProperties>
</file>